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  <p:sldMasterId id="2147483663" r:id="rId3"/>
    <p:sldMasterId id="2147483668" r:id="rId4"/>
    <p:sldMasterId id="2147483671" r:id="rId5"/>
    <p:sldMasterId id="2147483674" r:id="rId6"/>
  </p:sldMasterIdLst>
  <p:notesMasterIdLst>
    <p:notesMasterId r:id="rId26"/>
  </p:notesMasterIdLst>
  <p:sldIdLst>
    <p:sldId id="277" r:id="rId7"/>
    <p:sldId id="257" r:id="rId8"/>
    <p:sldId id="278" r:id="rId9"/>
    <p:sldId id="279" r:id="rId10"/>
    <p:sldId id="258" r:id="rId11"/>
    <p:sldId id="259" r:id="rId12"/>
    <p:sldId id="263" r:id="rId13"/>
    <p:sldId id="261" r:id="rId14"/>
    <p:sldId id="265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9144000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say Davis" initials="LD" lastIdx="5" clrIdx="0">
    <p:extLst>
      <p:ext uri="{19B8F6BF-5375-455C-9EA6-DF929625EA0E}">
        <p15:presenceInfo xmlns:p15="http://schemas.microsoft.com/office/powerpoint/2012/main" userId="S::ldavis@virtuance.onmicrosoft.com::67b6c0da-c702-4134-a735-cb34db1cc8e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254A"/>
    <a:srgbClr val="8276EF"/>
    <a:srgbClr val="108E8E"/>
    <a:srgbClr val="57BEB7"/>
    <a:srgbClr val="34A48E"/>
    <a:srgbClr val="31B187"/>
    <a:srgbClr val="3E848C"/>
    <a:srgbClr val="C24F57"/>
    <a:srgbClr val="013440"/>
    <a:srgbClr val="4613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FFB380-C469-4B42-A521-941D2CDC4995}" v="538" dt="2020-02-12T17:50:01.2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39"/>
    <p:restoredTop sz="95755"/>
  </p:normalViewPr>
  <p:slideViewPr>
    <p:cSldViewPr snapToGrid="0" snapToObjects="1">
      <p:cViewPr varScale="1">
        <p:scale>
          <a:sx n="96" d="100"/>
          <a:sy n="96" d="100"/>
        </p:scale>
        <p:origin x="30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11T09:34:20.592" idx="1">
    <p:pos x="195" y="593"/>
    <p:text>You can change template colors on this slide!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11T13:15:29.088" idx="2">
    <p:pos x="783" y="350"/>
    <p:text>You can change the colors on this template!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12T09:28:03.018" idx="3">
    <p:pos x="437" y="618"/>
    <p:text>You can change the colors on this template! 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12T09:39:02.105" idx="4">
    <p:pos x="10" y="10"/>
    <p:text>You can change the colors on this template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12T10:09:21.013" idx="5">
    <p:pos x="10" y="10"/>
    <p:text>You can change the colors on this template!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59680-FAB8-CF46-B5CB-4E54A607C86D}" type="datetimeFigureOut">
              <a:rPr lang="en-US" smtClean="0"/>
              <a:t>2/12/20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B85E5-1C24-7548-B310-24B04EC66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24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827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468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9667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2C167CF-DD47-EC4A-A49D-BC7C9D9078C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1842800"/>
            <a:ext cx="9144000" cy="3740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262147A-2CAB-3342-861D-D7A2374E74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749637"/>
            <a:ext cx="2812041" cy="18009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7FC0DF1F-DF8A-FE4C-9B91-C99B6C889B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92583" y="5749637"/>
            <a:ext cx="3186113" cy="18009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DB237B4B-3AAB-2340-ABF0-C6533C19CC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9239" y="5749637"/>
            <a:ext cx="2784762" cy="18009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D32A9B2-19AA-0A42-9A5D-7CFC69AC22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8894" y="449769"/>
            <a:ext cx="6526212" cy="8731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Description in City Name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99AB00B4-4B6B-D147-A7F7-4E5103983A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6147" y="7821106"/>
            <a:ext cx="2119745" cy="8731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1234 Address </a:t>
            </a:r>
            <a:br>
              <a:rPr lang="en-US" dirty="0"/>
            </a:br>
            <a:r>
              <a:rPr lang="en-US" dirty="0"/>
              <a:t>City, State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E7F20AAD-D607-E54D-928F-5E799EAD7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8107" y="7821106"/>
            <a:ext cx="2119745" cy="87312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Agency Name</a:t>
            </a:r>
            <a:br>
              <a:rPr lang="en-US" dirty="0"/>
            </a:br>
            <a:r>
              <a:rPr lang="en-US" dirty="0"/>
              <a:t>(111) 111-1111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625268-708B-9646-AEAB-EC8B355E2C01}"/>
              </a:ext>
            </a:extLst>
          </p:cNvPr>
          <p:cNvSpPr/>
          <p:nvPr userDrawn="1"/>
        </p:nvSpPr>
        <p:spPr>
          <a:xfrm>
            <a:off x="3983181" y="7821106"/>
            <a:ext cx="1177637" cy="1170494"/>
          </a:xfrm>
          <a:prstGeom prst="ellipse">
            <a:avLst/>
          </a:prstGeom>
          <a:solidFill>
            <a:srgbClr val="8C696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9790E1-E8A7-5F42-8B95-B3B22B12600F}"/>
              </a:ext>
            </a:extLst>
          </p:cNvPr>
          <p:cNvSpPr txBox="1"/>
          <p:nvPr userDrawn="1"/>
        </p:nvSpPr>
        <p:spPr>
          <a:xfrm rot="20724114">
            <a:off x="3713017" y="8052409"/>
            <a:ext cx="1717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ucida Handwriting" panose="03010101010101010101" pitchFamily="66" charset="77"/>
              </a:rPr>
              <a:t>Just </a:t>
            </a:r>
            <a:br>
              <a:rPr lang="en-US" sz="2000" dirty="0">
                <a:solidFill>
                  <a:schemeClr val="bg1"/>
                </a:solidFill>
                <a:latin typeface="Lucida Handwriting" panose="03010101010101010101" pitchFamily="66" charset="77"/>
              </a:rPr>
            </a:br>
            <a:r>
              <a:rPr lang="en-US" sz="2000" dirty="0">
                <a:solidFill>
                  <a:schemeClr val="bg1"/>
                </a:solidFill>
                <a:latin typeface="Lucida Handwriting" panose="03010101010101010101" pitchFamily="66" charset="77"/>
              </a:rPr>
              <a:t>Listed!</a:t>
            </a:r>
          </a:p>
        </p:txBody>
      </p:sp>
    </p:spTree>
    <p:extLst>
      <p:ext uri="{BB962C8B-B14F-4D97-AF65-F5344CB8AC3E}">
        <p14:creationId xmlns:p14="http://schemas.microsoft.com/office/powerpoint/2010/main" val="116663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B583C82-3736-6E4D-8A36-E70CCC4A3D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6266" y="134938"/>
            <a:ext cx="8771467" cy="35395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9E98D2F-E8C4-4F46-AEA4-C7918922A6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6266" y="3877205"/>
            <a:ext cx="4284133" cy="2726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A63FA3F-D683-DE4C-8534-0327AA2AD1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3600" y="3877205"/>
            <a:ext cx="4284133" cy="2726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A5ADA40-694D-B94B-A28E-A2E00172823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5738" y="7637463"/>
            <a:ext cx="4284662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JUST LISTED IN CITY NAME</a:t>
            </a:r>
          </a:p>
          <a:p>
            <a:pPr lvl="0"/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A6631F9-ED8A-C642-B9E9-47A02DAC2A2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85737" y="8213196"/>
            <a:ext cx="4284662" cy="7958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1234 Listing Address</a:t>
            </a:r>
          </a:p>
          <a:p>
            <a:pPr lvl="0"/>
            <a:r>
              <a:rPr lang="en-US" dirty="0"/>
              <a:t>City, State </a:t>
            </a:r>
          </a:p>
          <a:p>
            <a:pPr lvl="0"/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0FC0F9A-B712-CC4F-A528-8D7BBC7700E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73600" y="7637462"/>
            <a:ext cx="4284662" cy="930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Description of the listing goes here. </a:t>
            </a:r>
          </a:p>
          <a:p>
            <a:pPr lvl="0"/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B1C8392-58EE-D44B-8A43-6A924C2C171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673600" y="8678597"/>
            <a:ext cx="4284662" cy="330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Agent Name | Phone Number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967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34F0457-3C0C-8C48-BE7D-3AD160C94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8655" y="118533"/>
            <a:ext cx="4267200" cy="44534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C89A702-8FE9-094C-8B0C-64F6476F17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8655" y="4741333"/>
            <a:ext cx="4267200" cy="428413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B9751E-B6BF-3B4F-A2A5-BD0AF116EF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863" y="236538"/>
            <a:ext cx="4267200" cy="1254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NEW LISTING </a:t>
            </a:r>
            <a:br>
              <a:rPr lang="en-US" dirty="0"/>
            </a:br>
            <a:r>
              <a:rPr lang="en-US" dirty="0"/>
              <a:t>IN CITY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CC16266-7E37-9A4C-BA57-3DF1EA54D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467" y="1718203"/>
            <a:ext cx="4267200" cy="3751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b="1" i="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Listing description goes here.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9920E0D-137A-3148-BD09-5E065A41D8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5467" y="5659962"/>
            <a:ext cx="4267200" cy="1333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b="1" i="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AGENT NAME | PHONE NUMBER</a:t>
            </a:r>
          </a:p>
          <a:p>
            <a:pPr lvl="0"/>
            <a:r>
              <a:rPr lang="en-US" dirty="0"/>
              <a:t>AGENCY NAME </a:t>
            </a:r>
          </a:p>
          <a:p>
            <a:pPr lvl="0"/>
            <a:r>
              <a:rPr lang="en-US" dirty="0"/>
              <a:t>WEBSITE URL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C0947FD-DDC3-4541-B576-6CBCE99DA7F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9863" y="7573955"/>
            <a:ext cx="4267200" cy="13335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Logo Goes Here</a:t>
            </a:r>
          </a:p>
        </p:txBody>
      </p:sp>
    </p:spTree>
    <p:extLst>
      <p:ext uri="{BB962C8B-B14F-4D97-AF65-F5344CB8AC3E}">
        <p14:creationId xmlns:p14="http://schemas.microsoft.com/office/powerpoint/2010/main" val="4185142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AD5F939-DDD4-3F41-B459-1B9F3BE2B0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532" y="6349998"/>
            <a:ext cx="2523067" cy="25138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A5824DB9-1C99-FB4B-964E-CF2F5EA28E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8131" y="3031066"/>
            <a:ext cx="8567738" cy="3081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0E6E9B9-F52A-4241-B647-54E636B7D4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29470" y="6349997"/>
            <a:ext cx="2523067" cy="25138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1CC0D77-E2DE-7D43-8C34-61A361FEE0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02000" y="6349998"/>
            <a:ext cx="2523067" cy="25138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05E8D0-04D8-A041-BF7B-AB00741E1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4994" y="297659"/>
            <a:ext cx="7974012" cy="5998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NEW LISTING IN CITY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A95791E-0DCF-8943-B2A5-7B6A273074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4994" y="1100663"/>
            <a:ext cx="7974012" cy="4064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123 Listing Address | City, State 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6845BD7-E6D7-C047-A58B-7F48233AD4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994" y="297659"/>
            <a:ext cx="7974012" cy="8199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NEW LISTING IN CITY 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21EE443-6A5F-3842-B636-F2F8385AD6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994" y="1845731"/>
            <a:ext cx="7974012" cy="4064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Agent Name </a:t>
            </a:r>
            <a:br>
              <a:rPr lang="en-US" dirty="0"/>
            </a:br>
            <a:r>
              <a:rPr lang="en-US" dirty="0"/>
              <a:t>Phone Number</a:t>
            </a:r>
          </a:p>
        </p:txBody>
      </p:sp>
    </p:spTree>
    <p:extLst>
      <p:ext uri="{BB962C8B-B14F-4D97-AF65-F5344CB8AC3E}">
        <p14:creationId xmlns:p14="http://schemas.microsoft.com/office/powerpoint/2010/main" val="2019111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5277C532-250F-8348-BDF4-B94674D365E5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1842800"/>
            <a:ext cx="9144000" cy="37401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CB87A014-8F96-BB4C-9FDC-6344F08391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749637"/>
            <a:ext cx="2812041" cy="18009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21255C4-63E8-E349-A75E-498EADB33D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92583" y="5749637"/>
            <a:ext cx="3186113" cy="18009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DFE477E2-1477-974C-B8A4-FE4865D6AF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9239" y="5749637"/>
            <a:ext cx="2784762" cy="18009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58D494A-48ED-9741-81F2-1CBB19E17B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8894" y="449769"/>
            <a:ext cx="6526212" cy="87312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Description in City Name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470711B2-6F89-504C-9A5D-106A00DEC2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6147" y="7821106"/>
            <a:ext cx="2119745" cy="8731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1234 Address </a:t>
            </a:r>
            <a:br>
              <a:rPr lang="en-US" dirty="0"/>
            </a:br>
            <a:r>
              <a:rPr lang="en-US" dirty="0"/>
              <a:t>City, State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2CB795BD-12A0-2E45-BFAA-3E91F79F56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8107" y="7821106"/>
            <a:ext cx="2119745" cy="87312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Agency Name</a:t>
            </a:r>
            <a:br>
              <a:rPr lang="en-US" dirty="0"/>
            </a:br>
            <a:r>
              <a:rPr lang="en-US" dirty="0"/>
              <a:t>(111) 111-1111</a:t>
            </a:r>
          </a:p>
        </p:txBody>
      </p:sp>
    </p:spTree>
    <p:extLst>
      <p:ext uri="{BB962C8B-B14F-4D97-AF65-F5344CB8AC3E}">
        <p14:creationId xmlns:p14="http://schemas.microsoft.com/office/powerpoint/2010/main" val="3290502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3ACE16F-D481-3140-8FDE-B837FE2EE4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41563"/>
            <a:ext cx="5307013" cy="687113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A482F846-3C38-194B-8980-7531C8B17B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58981" y="0"/>
            <a:ext cx="3685020" cy="33797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7231B205-036E-AE46-B00A-1F2C5D42BC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58981" y="3491346"/>
            <a:ext cx="3685020" cy="33382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2B3643D-2ED7-3447-9A81-F2E442065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413" y="7440613"/>
            <a:ext cx="5181600" cy="1023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NEW LISTING </a:t>
            </a:r>
            <a:br>
              <a:rPr lang="en-US" dirty="0"/>
            </a:br>
            <a:r>
              <a:rPr lang="en-US" dirty="0"/>
              <a:t>IN TOWN NAME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91D13C3-1C90-CA4B-962B-96A3C43F3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413" y="8576253"/>
            <a:ext cx="5181600" cy="4577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123 Listing Address, City, State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2F499838-4820-B64F-9456-DC374EE030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6404" y="7440613"/>
            <a:ext cx="2674360" cy="1135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Agent Name | Phone Number</a:t>
            </a:r>
          </a:p>
          <a:p>
            <a:pPr lvl="0"/>
            <a:r>
              <a:rPr lang="en-US" dirty="0"/>
              <a:t>Agency Name</a:t>
            </a:r>
          </a:p>
          <a:p>
            <a:pPr lvl="0"/>
            <a:r>
              <a:rPr lang="en-US" dirty="0"/>
              <a:t>Website URL</a:t>
            </a:r>
          </a:p>
        </p:txBody>
      </p:sp>
    </p:spTree>
    <p:extLst>
      <p:ext uri="{BB962C8B-B14F-4D97-AF65-F5344CB8AC3E}">
        <p14:creationId xmlns:p14="http://schemas.microsoft.com/office/powerpoint/2010/main" val="3586127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8316D316-C43F-8947-8115-9E799C31F0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6266" y="134938"/>
            <a:ext cx="8771467" cy="35395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D75D833-86F6-204F-A1E4-8AE724BAAF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6266" y="3877205"/>
            <a:ext cx="4284133" cy="2726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53B6731-6B77-1C4C-B635-24F4172EE1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3600" y="3877205"/>
            <a:ext cx="4284133" cy="272679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BEC35A2-4DD5-0345-A1B7-6EDE0625808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5738" y="7637463"/>
            <a:ext cx="4284662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JUST LISTED IN CITY NAME</a:t>
            </a:r>
          </a:p>
          <a:p>
            <a:pPr lvl="0"/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71758B0-0275-F242-8A92-E58C30C292B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85737" y="8213196"/>
            <a:ext cx="4284662" cy="7958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1234 Listing Address</a:t>
            </a:r>
          </a:p>
          <a:p>
            <a:pPr lvl="0"/>
            <a:r>
              <a:rPr lang="en-US" dirty="0"/>
              <a:t>City, State </a:t>
            </a:r>
          </a:p>
          <a:p>
            <a:pPr lvl="0"/>
            <a:endParaRPr 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DC84C18-EC7A-4A44-9410-86B993F1DB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73600" y="7637462"/>
            <a:ext cx="4284662" cy="930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Description of the listing goes here. </a:t>
            </a:r>
          </a:p>
          <a:p>
            <a:pPr lvl="0"/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A9AD179-95A1-5E46-AE63-23B428530D2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673600" y="8678597"/>
            <a:ext cx="4284662" cy="330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Agent Name | Phone Number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51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34F0457-3C0C-8C48-BE7D-3AD160C946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1333" y="118533"/>
            <a:ext cx="4267200" cy="44534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C89A702-8FE9-094C-8B0C-64F6476F17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41333" y="4741333"/>
            <a:ext cx="4267200" cy="428413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B9751E-B6BF-3B4F-A2A5-BD0AF116EF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863" y="236538"/>
            <a:ext cx="4267200" cy="1254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NEW LISTING </a:t>
            </a:r>
            <a:br>
              <a:rPr lang="en-US" dirty="0"/>
            </a:br>
            <a:r>
              <a:rPr lang="en-US" dirty="0"/>
              <a:t>IN CITY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CC16266-7E37-9A4C-BA57-3DF1EA54D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467" y="1718203"/>
            <a:ext cx="4267200" cy="3751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b="1" i="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Listing description goes here.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9920E0D-137A-3148-BD09-5E065A41D8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5467" y="5659962"/>
            <a:ext cx="4267200" cy="1333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b="1" i="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AGENT NAME | PHONE NUMBER</a:t>
            </a:r>
          </a:p>
          <a:p>
            <a:pPr lvl="0"/>
            <a:r>
              <a:rPr lang="en-US" dirty="0"/>
              <a:t>AGENCY NAME </a:t>
            </a:r>
          </a:p>
          <a:p>
            <a:pPr lvl="0"/>
            <a:r>
              <a:rPr lang="en-US" dirty="0"/>
              <a:t>WEBSITE URL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C0947FD-DDC3-4541-B576-6CBCE99DA7F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9863" y="7573955"/>
            <a:ext cx="4267200" cy="13335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Logo Goes Here</a:t>
            </a:r>
          </a:p>
        </p:txBody>
      </p:sp>
    </p:spTree>
    <p:extLst>
      <p:ext uri="{BB962C8B-B14F-4D97-AF65-F5344CB8AC3E}">
        <p14:creationId xmlns:p14="http://schemas.microsoft.com/office/powerpoint/2010/main" val="322080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3E8DDFB-330B-E240-975C-9BDBE939F9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532" y="6349998"/>
            <a:ext cx="2523067" cy="25138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D1BDEA-B827-6940-8634-139AD1100C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8131" y="3031066"/>
            <a:ext cx="8567738" cy="30818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DDB2883-8E4A-DB4A-882D-239C76622C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29470" y="6349997"/>
            <a:ext cx="2523067" cy="25138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A862B23-7933-7E40-AFBA-FB3D9771F8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02000" y="6349998"/>
            <a:ext cx="2523067" cy="25138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D6123B6-29B0-2F45-BD4D-9FE080E90C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4994" y="1100663"/>
            <a:ext cx="7974012" cy="4064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123 Listing Address | City, State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BDBC6C9-0E6B-F343-B662-B516D2F66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994" y="297659"/>
            <a:ext cx="7974012" cy="8199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NEW LISTING IN CITY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E5722A-58E3-0F40-8425-AC8BEB1964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4994" y="1845731"/>
            <a:ext cx="7974012" cy="4064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Agent Name </a:t>
            </a:r>
            <a:br>
              <a:rPr lang="en-US" dirty="0"/>
            </a:br>
            <a:r>
              <a:rPr lang="en-US" dirty="0"/>
              <a:t>Phone Number</a:t>
            </a:r>
          </a:p>
        </p:txBody>
      </p:sp>
    </p:spTree>
    <p:extLst>
      <p:ext uri="{BB962C8B-B14F-4D97-AF65-F5344CB8AC3E}">
        <p14:creationId xmlns:p14="http://schemas.microsoft.com/office/powerpoint/2010/main" val="1010481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959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685800" y="1496485"/>
            <a:ext cx="7772400" cy="318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143000" y="4802717"/>
            <a:ext cx="6858000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628650" y="8475136"/>
            <a:ext cx="2057400" cy="486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3028950" y="8475136"/>
            <a:ext cx="3086100" cy="486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6457950" y="8475136"/>
            <a:ext cx="2057400" cy="486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93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E10012-10AC-0F43-836C-C5EAC122A9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41563"/>
            <a:ext cx="5307013" cy="687113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F3023A5-EA49-624F-BBE9-2B8E1B80BA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58981" y="0"/>
            <a:ext cx="3685020" cy="33797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44A07F3-7824-8A4F-9337-1181C9C006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58981" y="3491346"/>
            <a:ext cx="3685020" cy="33382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FCB1E6-2080-1242-8342-EA24B55E40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413" y="7440613"/>
            <a:ext cx="5181600" cy="1023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NEW LISTING </a:t>
            </a:r>
            <a:br>
              <a:rPr lang="en-US" dirty="0"/>
            </a:br>
            <a:r>
              <a:rPr lang="en-US" dirty="0"/>
              <a:t>IN TOWN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37AED-1F07-6247-B474-6D4E62190F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413" y="8576253"/>
            <a:ext cx="5181600" cy="4577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123 Listing Address, City, State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F88D0C7-8CA7-094E-862C-F7F63F3A12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6404" y="7440613"/>
            <a:ext cx="2674360" cy="101361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Agent Name | Phone Number</a:t>
            </a:r>
          </a:p>
          <a:p>
            <a:pPr lvl="0"/>
            <a:r>
              <a:rPr lang="en-US" dirty="0"/>
              <a:t>Agency Name</a:t>
            </a:r>
          </a:p>
          <a:p>
            <a:pPr lvl="0"/>
            <a:r>
              <a:rPr lang="en-US" dirty="0"/>
              <a:t>Website URL</a:t>
            </a:r>
          </a:p>
        </p:txBody>
      </p:sp>
    </p:spTree>
    <p:extLst>
      <p:ext uri="{BB962C8B-B14F-4D97-AF65-F5344CB8AC3E}">
        <p14:creationId xmlns:p14="http://schemas.microsoft.com/office/powerpoint/2010/main" val="4116000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7CA8DC-9B10-094D-9F9D-A53A130E99E9}"/>
              </a:ext>
            </a:extLst>
          </p:cNvPr>
          <p:cNvSpPr/>
          <p:nvPr userDrawn="1"/>
        </p:nvSpPr>
        <p:spPr>
          <a:xfrm>
            <a:off x="-13856" y="7703127"/>
            <a:ext cx="9157855" cy="14408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7B8A79-390D-2A40-AF65-371C7B6045E3}"/>
              </a:ext>
            </a:extLst>
          </p:cNvPr>
          <p:cNvCxnSpPr>
            <a:cxnSpLocks/>
          </p:cNvCxnSpPr>
          <p:nvPr userDrawn="1"/>
        </p:nvCxnSpPr>
        <p:spPr>
          <a:xfrm>
            <a:off x="-13856" y="8672950"/>
            <a:ext cx="9143999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A3DED2-E8A1-A245-97E0-B03F59787EFC}"/>
              </a:ext>
            </a:extLst>
          </p:cNvPr>
          <p:cNvCxnSpPr>
            <a:cxnSpLocks/>
          </p:cNvCxnSpPr>
          <p:nvPr userDrawn="1"/>
        </p:nvCxnSpPr>
        <p:spPr>
          <a:xfrm>
            <a:off x="-13856" y="8839204"/>
            <a:ext cx="9143999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3D7DA4-B4B8-6E48-A530-42D54FF0FE79}"/>
              </a:ext>
            </a:extLst>
          </p:cNvPr>
          <p:cNvCxnSpPr>
            <a:cxnSpLocks/>
          </p:cNvCxnSpPr>
          <p:nvPr userDrawn="1"/>
        </p:nvCxnSpPr>
        <p:spPr>
          <a:xfrm>
            <a:off x="-13856" y="9019313"/>
            <a:ext cx="9143999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2A7ADFA-211A-6946-BB99-321A4190A332}"/>
              </a:ext>
            </a:extLst>
          </p:cNvPr>
          <p:cNvSpPr/>
          <p:nvPr userDrawn="1"/>
        </p:nvSpPr>
        <p:spPr>
          <a:xfrm>
            <a:off x="-27712" y="-13857"/>
            <a:ext cx="9171712" cy="1773380"/>
          </a:xfrm>
          <a:prstGeom prst="rect">
            <a:avLst/>
          </a:prstGeom>
          <a:solidFill>
            <a:srgbClr val="8C69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90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F18F9D91-3AB6-9247-95F5-4125C9DCADE2}"/>
              </a:ext>
            </a:extLst>
          </p:cNvPr>
          <p:cNvSpPr txBox="1">
            <a:spLocks/>
          </p:cNvSpPr>
          <p:nvPr userDrawn="1"/>
        </p:nvSpPr>
        <p:spPr>
          <a:xfrm>
            <a:off x="1308894" y="449769"/>
            <a:ext cx="6526212" cy="8731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Text</a:t>
            </a:r>
            <a:endParaRPr lang="en-US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A4CFB9F-AA66-044B-90F6-5130C486A098}"/>
              </a:ext>
            </a:extLst>
          </p:cNvPr>
          <p:cNvSpPr txBox="1">
            <a:spLocks/>
          </p:cNvSpPr>
          <p:nvPr userDrawn="1"/>
        </p:nvSpPr>
        <p:spPr>
          <a:xfrm>
            <a:off x="346147" y="7821106"/>
            <a:ext cx="2119745" cy="87312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1234 Address </a:t>
            </a:r>
            <a:br>
              <a:rPr lang="en-US"/>
            </a:br>
            <a:r>
              <a:rPr lang="en-US"/>
              <a:t>City, State</a:t>
            </a:r>
            <a:endParaRPr lang="en-US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0A3A1398-088F-994C-B07B-DF25B31AF650}"/>
              </a:ext>
            </a:extLst>
          </p:cNvPr>
          <p:cNvSpPr txBox="1">
            <a:spLocks/>
          </p:cNvSpPr>
          <p:nvPr userDrawn="1"/>
        </p:nvSpPr>
        <p:spPr>
          <a:xfrm>
            <a:off x="6678107" y="7821106"/>
            <a:ext cx="2119745" cy="873125"/>
          </a:xfrm>
          <a:prstGeom prst="rect">
            <a:avLst/>
          </a:prstGeom>
        </p:spPr>
        <p:txBody>
          <a:bodyPr anchor="ctr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Agency Name</a:t>
            </a:r>
            <a:br>
              <a:rPr lang="en-US"/>
            </a:br>
            <a:r>
              <a:rPr lang="en-US"/>
              <a:t>(111) 111-1111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56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70" r:id="rId3"/>
    <p:sldLayoutId id="2147483673" r:id="rId4"/>
    <p:sldLayoutId id="2147483676" r:id="rId5"/>
    <p:sldLayoutId id="2147483677" r:id="rId6"/>
    <p:sldLayoutId id="214748367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FCE84E-DEC1-2342-A240-D2DDC4B9E2A3}"/>
              </a:ext>
            </a:extLst>
          </p:cNvPr>
          <p:cNvSpPr/>
          <p:nvPr userDrawn="1"/>
        </p:nvSpPr>
        <p:spPr>
          <a:xfrm>
            <a:off x="0" y="7065818"/>
            <a:ext cx="9144000" cy="2078182"/>
          </a:xfrm>
          <a:prstGeom prst="rect">
            <a:avLst/>
          </a:prstGeom>
          <a:solidFill>
            <a:srgbClr val="013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ocument 10">
            <a:extLst>
              <a:ext uri="{FF2B5EF4-FFF2-40B4-BE49-F238E27FC236}">
                <a16:creationId xmlns:a16="http://schemas.microsoft.com/office/drawing/2014/main" id="{EC790E04-3AC0-9E4C-B688-790576C52EB6}"/>
              </a:ext>
            </a:extLst>
          </p:cNvPr>
          <p:cNvSpPr/>
          <p:nvPr userDrawn="1"/>
        </p:nvSpPr>
        <p:spPr>
          <a:xfrm>
            <a:off x="5985164" y="7065818"/>
            <a:ext cx="3034145" cy="1884218"/>
          </a:xfrm>
          <a:prstGeom prst="flowChartDocument">
            <a:avLst/>
          </a:prstGeom>
          <a:solidFill>
            <a:srgbClr val="3E8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1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nual Input 6">
            <a:extLst>
              <a:ext uri="{FF2B5EF4-FFF2-40B4-BE49-F238E27FC236}">
                <a16:creationId xmlns:a16="http://schemas.microsoft.com/office/drawing/2014/main" id="{3CAD5467-1508-D448-9867-39385EDA20D4}"/>
              </a:ext>
            </a:extLst>
          </p:cNvPr>
          <p:cNvSpPr/>
          <p:nvPr userDrawn="1"/>
        </p:nvSpPr>
        <p:spPr>
          <a:xfrm>
            <a:off x="0" y="6841067"/>
            <a:ext cx="9144000" cy="2302933"/>
          </a:xfrm>
          <a:prstGeom prst="flowChartManualInput">
            <a:avLst/>
          </a:prstGeom>
          <a:solidFill>
            <a:srgbClr val="4613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anual Input 7">
            <a:extLst>
              <a:ext uri="{FF2B5EF4-FFF2-40B4-BE49-F238E27FC236}">
                <a16:creationId xmlns:a16="http://schemas.microsoft.com/office/drawing/2014/main" id="{99DE160C-9FF5-654F-8542-499DC1DF9187}"/>
              </a:ext>
            </a:extLst>
          </p:cNvPr>
          <p:cNvSpPr/>
          <p:nvPr userDrawn="1"/>
        </p:nvSpPr>
        <p:spPr>
          <a:xfrm flipH="1">
            <a:off x="0" y="6841067"/>
            <a:ext cx="9144000" cy="2302933"/>
          </a:xfrm>
          <a:prstGeom prst="flowChartManualInput">
            <a:avLst/>
          </a:prstGeom>
          <a:solidFill>
            <a:srgbClr val="C24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8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C2BC84-609F-8D49-9C28-0E4C073F1193}"/>
              </a:ext>
            </a:extLst>
          </p:cNvPr>
          <p:cNvSpPr/>
          <p:nvPr userDrawn="1"/>
        </p:nvSpPr>
        <p:spPr>
          <a:xfrm>
            <a:off x="0" y="0"/>
            <a:ext cx="4572000" cy="7365999"/>
          </a:xfrm>
          <a:prstGeom prst="rect">
            <a:avLst/>
          </a:prstGeom>
          <a:solidFill>
            <a:srgbClr val="E3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156ED0-FB47-BB47-96E5-D0F0C36C622E}"/>
              </a:ext>
            </a:extLst>
          </p:cNvPr>
          <p:cNvSpPr/>
          <p:nvPr userDrawn="1"/>
        </p:nvSpPr>
        <p:spPr>
          <a:xfrm>
            <a:off x="4588933" y="-16930"/>
            <a:ext cx="101599" cy="4199468"/>
          </a:xfrm>
          <a:prstGeom prst="rect">
            <a:avLst/>
          </a:prstGeom>
          <a:solidFill>
            <a:srgbClr val="108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5D50D3-E67B-D143-A893-018D277D792A}"/>
              </a:ext>
            </a:extLst>
          </p:cNvPr>
          <p:cNvSpPr/>
          <p:nvPr userDrawn="1"/>
        </p:nvSpPr>
        <p:spPr>
          <a:xfrm>
            <a:off x="4588933" y="4182538"/>
            <a:ext cx="101599" cy="1981779"/>
          </a:xfrm>
          <a:prstGeom prst="rect">
            <a:avLst/>
          </a:prstGeom>
          <a:solidFill>
            <a:srgbClr val="34A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AFC8A8-92EF-BB4E-8769-F4924E808686}"/>
              </a:ext>
            </a:extLst>
          </p:cNvPr>
          <p:cNvSpPr/>
          <p:nvPr userDrawn="1"/>
        </p:nvSpPr>
        <p:spPr>
          <a:xfrm>
            <a:off x="4588933" y="6164318"/>
            <a:ext cx="101599" cy="1201682"/>
          </a:xfrm>
          <a:prstGeom prst="rect">
            <a:avLst/>
          </a:prstGeom>
          <a:solidFill>
            <a:srgbClr val="57B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1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ff-page Connector 8">
            <a:extLst>
              <a:ext uri="{FF2B5EF4-FFF2-40B4-BE49-F238E27FC236}">
                <a16:creationId xmlns:a16="http://schemas.microsoft.com/office/drawing/2014/main" id="{1FDCA6CB-B4C6-024C-BD6C-9277881F3215}"/>
              </a:ext>
            </a:extLst>
          </p:cNvPr>
          <p:cNvSpPr/>
          <p:nvPr userDrawn="1"/>
        </p:nvSpPr>
        <p:spPr>
          <a:xfrm>
            <a:off x="0" y="254000"/>
            <a:ext cx="9144000" cy="2760133"/>
          </a:xfrm>
          <a:prstGeom prst="flowChartOffpageConnector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ff-page Connector 6">
            <a:extLst>
              <a:ext uri="{FF2B5EF4-FFF2-40B4-BE49-F238E27FC236}">
                <a16:creationId xmlns:a16="http://schemas.microsoft.com/office/drawing/2014/main" id="{785B5048-8898-864A-AE0F-5014C60EA1CF}"/>
              </a:ext>
            </a:extLst>
          </p:cNvPr>
          <p:cNvSpPr/>
          <p:nvPr userDrawn="1"/>
        </p:nvSpPr>
        <p:spPr>
          <a:xfrm>
            <a:off x="0" y="0"/>
            <a:ext cx="9144000" cy="2760133"/>
          </a:xfrm>
          <a:prstGeom prst="flowChartOffpageConnector">
            <a:avLst/>
          </a:prstGeom>
          <a:solidFill>
            <a:srgbClr val="FFD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5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usiness.tutsplus.com/tutorials/how-to-learn-powerpoint--cms-2988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watch?v=XF34-Wu6qW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wooden floor&#10;&#10;Description automatically generated">
            <a:extLst>
              <a:ext uri="{FF2B5EF4-FFF2-40B4-BE49-F238E27FC236}">
                <a16:creationId xmlns:a16="http://schemas.microsoft.com/office/drawing/2014/main" id="{52E70F96-F32F-C64D-B096-D34B57361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8" t="1387" r="4796" b="20568"/>
          <a:stretch/>
        </p:blipFill>
        <p:spPr>
          <a:xfrm>
            <a:off x="-14990" y="1813812"/>
            <a:ext cx="9158990" cy="592111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1100CAE-2594-2F4C-B6E6-74D545D653E2}"/>
              </a:ext>
            </a:extLst>
          </p:cNvPr>
          <p:cNvSpPr/>
          <p:nvPr/>
        </p:nvSpPr>
        <p:spPr>
          <a:xfrm>
            <a:off x="-14990" y="1813812"/>
            <a:ext cx="9158990" cy="5921114"/>
          </a:xfrm>
          <a:prstGeom prst="rect">
            <a:avLst/>
          </a:prstGeom>
          <a:solidFill>
            <a:schemeClr val="tx1">
              <a:lumMod val="95000"/>
              <a:lumOff val="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ign above a store&#10;&#10;Description automatically generated">
            <a:extLst>
              <a:ext uri="{FF2B5EF4-FFF2-40B4-BE49-F238E27FC236}">
                <a16:creationId xmlns:a16="http://schemas.microsoft.com/office/drawing/2014/main" id="{31130A0E-4235-624F-87F0-4E9616C1A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79449">
            <a:off x="566570" y="3155155"/>
            <a:ext cx="3476535" cy="3476535"/>
          </a:xfrm>
          <a:prstGeom prst="rect">
            <a:avLst/>
          </a:prstGeom>
        </p:spPr>
      </p:pic>
      <p:sp>
        <p:nvSpPr>
          <p:cNvPr id="4" name="Pentagon 3">
            <a:extLst>
              <a:ext uri="{FF2B5EF4-FFF2-40B4-BE49-F238E27FC236}">
                <a16:creationId xmlns:a16="http://schemas.microsoft.com/office/drawing/2014/main" id="{827FF4B7-3F9E-AB49-B46D-AF57A00DE4E8}"/>
              </a:ext>
            </a:extLst>
          </p:cNvPr>
          <p:cNvSpPr/>
          <p:nvPr/>
        </p:nvSpPr>
        <p:spPr>
          <a:xfrm>
            <a:off x="-14990" y="-74836"/>
            <a:ext cx="7914806" cy="1588957"/>
          </a:xfrm>
          <a:prstGeom prst="homePlate">
            <a:avLst/>
          </a:prstGeom>
          <a:solidFill>
            <a:srgbClr val="292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B436AE-9331-3343-A835-3A5DB0B6655D}"/>
              </a:ext>
            </a:extLst>
          </p:cNvPr>
          <p:cNvSpPr txBox="1"/>
          <p:nvPr/>
        </p:nvSpPr>
        <p:spPr>
          <a:xfrm>
            <a:off x="209862" y="119477"/>
            <a:ext cx="7465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LOVE YOUR LISTINGS: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rgbClr val="8276EF"/>
                </a:solidFill>
              </a:rPr>
              <a:t>5 NEW DIGITAL LISTING TEMPLATES</a:t>
            </a:r>
          </a:p>
        </p:txBody>
      </p:sp>
      <p:pic>
        <p:nvPicPr>
          <p:cNvPr id="10" name="Picture 9" descr="A picture containing outdoor, building, sitting, bus&#10;&#10;Description automatically generated">
            <a:extLst>
              <a:ext uri="{FF2B5EF4-FFF2-40B4-BE49-F238E27FC236}">
                <a16:creationId xmlns:a16="http://schemas.microsoft.com/office/drawing/2014/main" id="{D872AC65-C4FD-1F4E-822A-7A6A3FAE7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30188">
            <a:off x="4396288" y="2962594"/>
            <a:ext cx="3633643" cy="3623551"/>
          </a:xfrm>
          <a:prstGeom prst="rect">
            <a:avLst/>
          </a:prstGeom>
        </p:spPr>
      </p:pic>
      <p:pic>
        <p:nvPicPr>
          <p:cNvPr id="14" name="Picture 13" descr="A picture containing indoor, table, photo, sitting&#10;&#10;Description automatically generated">
            <a:extLst>
              <a:ext uri="{FF2B5EF4-FFF2-40B4-BE49-F238E27FC236}">
                <a16:creationId xmlns:a16="http://schemas.microsoft.com/office/drawing/2014/main" id="{EBDC95DA-FAAE-9B44-AAD3-60D6689BD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5984" y="2753321"/>
            <a:ext cx="3637358" cy="3637358"/>
          </a:xfrm>
          <a:prstGeom prst="rect">
            <a:avLst/>
          </a:prstGeom>
        </p:spPr>
      </p:pic>
      <p:sp>
        <p:nvSpPr>
          <p:cNvPr id="23" name="Pentagon 22">
            <a:extLst>
              <a:ext uri="{FF2B5EF4-FFF2-40B4-BE49-F238E27FC236}">
                <a16:creationId xmlns:a16="http://schemas.microsoft.com/office/drawing/2014/main" id="{0DF57304-5AC7-E744-8DBF-0BF15980E9AC}"/>
              </a:ext>
            </a:extLst>
          </p:cNvPr>
          <p:cNvSpPr/>
          <p:nvPr/>
        </p:nvSpPr>
        <p:spPr>
          <a:xfrm flipH="1">
            <a:off x="1300788" y="8759082"/>
            <a:ext cx="7843212" cy="321424"/>
          </a:xfrm>
          <a:prstGeom prst="homePlate">
            <a:avLst/>
          </a:prstGeom>
          <a:solidFill>
            <a:srgbClr val="8276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6B63705E-D937-BD4B-930F-3BFFB29B1105}"/>
              </a:ext>
            </a:extLst>
          </p:cNvPr>
          <p:cNvSpPr/>
          <p:nvPr/>
        </p:nvSpPr>
        <p:spPr>
          <a:xfrm flipH="1">
            <a:off x="554636" y="8350100"/>
            <a:ext cx="8660958" cy="321424"/>
          </a:xfrm>
          <a:prstGeom prst="homePlate">
            <a:avLst/>
          </a:prstGeom>
          <a:solidFill>
            <a:srgbClr val="292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73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79F1AEB-3435-4046-B452-5294E98AA912}"/>
              </a:ext>
            </a:extLst>
          </p:cNvPr>
          <p:cNvSpPr/>
          <p:nvPr/>
        </p:nvSpPr>
        <p:spPr>
          <a:xfrm>
            <a:off x="0" y="6953956"/>
            <a:ext cx="9144000" cy="219004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588B018-82E7-0047-A1FF-76F7BEDD08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4D133B-AD29-0A43-905E-ECFB20154D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A7CEDD-D1D0-584B-AA21-7548CCF98D8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F7C19-4CCA-614F-824C-842E50BC40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73831-0BCE-6540-ADAC-9FCEAA26A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ocument 8">
            <a:extLst>
              <a:ext uri="{FF2B5EF4-FFF2-40B4-BE49-F238E27FC236}">
                <a16:creationId xmlns:a16="http://schemas.microsoft.com/office/drawing/2014/main" id="{03EEAE9D-6B97-D24B-85BB-329DD54BE62D}"/>
              </a:ext>
            </a:extLst>
          </p:cNvPr>
          <p:cNvSpPr/>
          <p:nvPr/>
        </p:nvSpPr>
        <p:spPr>
          <a:xfrm>
            <a:off x="6056057" y="6953956"/>
            <a:ext cx="2962530" cy="1896533"/>
          </a:xfrm>
          <a:prstGeom prst="flowChartDocumen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F8C1A9-BDC6-DC47-B9A1-B46D818DB9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730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3CA46D77-133B-104D-A35C-DA5D06D651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6" t="30537" r="-6" b="8933"/>
          <a:stretch/>
        </p:blipFill>
        <p:spPr>
          <a:xfrm>
            <a:off x="186266" y="134938"/>
            <a:ext cx="8771467" cy="3539595"/>
          </a:xfrm>
        </p:spPr>
      </p:pic>
      <p:pic>
        <p:nvPicPr>
          <p:cNvPr id="14" name="Picture Placeholder 13" descr="A close up of a street in front of a house&#10;&#10;Description automatically generated">
            <a:extLst>
              <a:ext uri="{FF2B5EF4-FFF2-40B4-BE49-F238E27FC236}">
                <a16:creationId xmlns:a16="http://schemas.microsoft.com/office/drawing/2014/main" id="{CCF6C44C-FB73-044D-BF35-7527742026A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2292" b="2292"/>
          <a:stretch>
            <a:fillRect/>
          </a:stretch>
        </p:blipFill>
        <p:spPr/>
      </p:pic>
      <p:pic>
        <p:nvPicPr>
          <p:cNvPr id="16" name="Picture Placeholder 15" descr="A large kitchen with an island in the middle of a room&#10;&#10;Description automatically generated">
            <a:extLst>
              <a:ext uri="{FF2B5EF4-FFF2-40B4-BE49-F238E27FC236}">
                <a16:creationId xmlns:a16="http://schemas.microsoft.com/office/drawing/2014/main" id="{2DDAE56F-9D5C-FA46-A812-C49A3C877E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2260" b="2260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170FE-A35D-6C4E-AF38-8FBD6AE65FD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JUST LISTED IN DENVER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1ADA7E-706B-0345-B6F6-2DFA8CD7AA16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dirty="0"/>
              <a:t>1234 Row Home Ave.</a:t>
            </a:r>
          </a:p>
          <a:p>
            <a:r>
              <a:rPr lang="en-US" dirty="0"/>
              <a:t>Denver, CO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44AE01-3CB7-0440-91CC-1EF53D601814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/>
              <a:t>Located in Denver’s Washington Park Neighborhood, this modern detached row home is spacious, light and bright!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5CE32C-98A6-C44F-9F1E-399B18149004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US" dirty="0"/>
              <a:t>Lindsay G | (111) 111-1111</a:t>
            </a:r>
          </a:p>
        </p:txBody>
      </p:sp>
    </p:spTree>
    <p:extLst>
      <p:ext uri="{BB962C8B-B14F-4D97-AF65-F5344CB8AC3E}">
        <p14:creationId xmlns:p14="http://schemas.microsoft.com/office/powerpoint/2010/main" val="3380750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0747C96-691F-B840-99EC-9EC806D4E6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DD586-C3CC-5944-BFAE-71FBD6BEA0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A0D76B1-9DC2-7842-BE3D-C0CF8AC007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F6FBB7-CD60-064C-A752-051959B0BEB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79DEAC-6A1B-1B4F-B1DB-985A18017E2F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54B764-370C-A048-8E77-5EAD5CFE5D0A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CCD709-488E-2F48-9E9C-FDE000B43CDD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97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nual Input 8">
            <a:extLst>
              <a:ext uri="{FF2B5EF4-FFF2-40B4-BE49-F238E27FC236}">
                <a16:creationId xmlns:a16="http://schemas.microsoft.com/office/drawing/2014/main" id="{9DDA543B-227D-724F-A483-FF8037C43F00}"/>
              </a:ext>
            </a:extLst>
          </p:cNvPr>
          <p:cNvSpPr/>
          <p:nvPr/>
        </p:nvSpPr>
        <p:spPr>
          <a:xfrm>
            <a:off x="-1" y="7066474"/>
            <a:ext cx="9144000" cy="1998133"/>
          </a:xfrm>
          <a:prstGeom prst="flowChartManualInpu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anual Input 9">
            <a:extLst>
              <a:ext uri="{FF2B5EF4-FFF2-40B4-BE49-F238E27FC236}">
                <a16:creationId xmlns:a16="http://schemas.microsoft.com/office/drawing/2014/main" id="{A4DFFCA1-B5C2-2249-BB78-25D6C4A4015A}"/>
              </a:ext>
            </a:extLst>
          </p:cNvPr>
          <p:cNvSpPr/>
          <p:nvPr/>
        </p:nvSpPr>
        <p:spPr>
          <a:xfrm flipH="1">
            <a:off x="-1" y="7145866"/>
            <a:ext cx="9144000" cy="1998133"/>
          </a:xfrm>
          <a:prstGeom prst="flowChartManualInpu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1593FF0-D343-F545-9A9E-FF9CEB63CA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196D77-686A-164F-901D-1074FFD18C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41C5B7-3D06-2945-8DAA-38317A5E47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A0300B-C1C3-8143-B7D1-8973704D4A2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620539-C961-C646-803F-688113CE682D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13391E-4CB2-6C4F-85A5-D086F18EECD8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27D791-BF3C-0748-898A-7B3B7035776D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79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house with bushes in front of a brick building&#10;&#10;Description automatically generated">
            <a:extLst>
              <a:ext uri="{FF2B5EF4-FFF2-40B4-BE49-F238E27FC236}">
                <a16:creationId xmlns:a16="http://schemas.microsoft.com/office/drawing/2014/main" id="{9EFF3651-8A5B-B045-BADD-6A0019D86C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8057" r="18057"/>
          <a:stretch>
            <a:fillRect/>
          </a:stretch>
        </p:blipFill>
        <p:spPr/>
      </p:pic>
      <p:pic>
        <p:nvPicPr>
          <p:cNvPr id="13" name="Picture Placeholder 12" descr="A room filled with furniture and a fireplace&#10;&#10;Description automatically generated">
            <a:extLst>
              <a:ext uri="{FF2B5EF4-FFF2-40B4-BE49-F238E27FC236}">
                <a16:creationId xmlns:a16="http://schemas.microsoft.com/office/drawing/2014/main" id="{4AE987A6-6970-9446-829A-554EABD8B07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6790" r="16790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DDCF4A-467B-F845-A2D1-B463228707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JUST LISTED</a:t>
            </a:r>
            <a:br>
              <a:rPr lang="en-US" dirty="0"/>
            </a:br>
            <a:r>
              <a:rPr lang="en-US" dirty="0"/>
              <a:t>IN ATLANTA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3F071-A268-C048-98FC-9DB97DCB0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467" y="1490663"/>
            <a:ext cx="4229879" cy="3751264"/>
          </a:xfrm>
        </p:spPr>
        <p:txBody>
          <a:bodyPr/>
          <a:lstStyle/>
          <a:p>
            <a:r>
              <a:rPr lang="en-US" sz="1800" b="0" dirty="0">
                <a:latin typeface="+mn-lt"/>
              </a:rPr>
              <a:t>A tiny southern gem sits in the Historic Cabbagetown neighborhood of Atlanta, GA. This beautifully restored 3 bed / 2 bath home has 3 fireplaces to cozy up to in the winter and spacious front and back porches to pass time on hot summer days.</a:t>
            </a:r>
          </a:p>
          <a:p>
            <a:r>
              <a:rPr lang="en-US" sz="1800" b="0" dirty="0">
                <a:latin typeface="+mn-lt"/>
              </a:rPr>
              <a:t>The ceilings on the main floor are over 10 feet, which makes the small space feel incredibly roomy. The second-floor bonus room may surprise many homebuyers based solely on the exterior view of the home.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E72F24-22D2-BD41-9828-3A15765185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9863" y="6059240"/>
            <a:ext cx="4267200" cy="1333506"/>
          </a:xfrm>
        </p:spPr>
        <p:txBody>
          <a:bodyPr/>
          <a:lstStyle/>
          <a:p>
            <a:r>
              <a:rPr lang="en-US" sz="2000" dirty="0"/>
              <a:t>Lindsay G | (111) 111-1111</a:t>
            </a:r>
          </a:p>
          <a:p>
            <a:r>
              <a:rPr lang="en-US" sz="2000" dirty="0"/>
              <a:t>My Agency </a:t>
            </a:r>
          </a:p>
          <a:p>
            <a:r>
              <a:rPr lang="en-US" sz="2000" dirty="0"/>
              <a:t>www.mylistings.com </a:t>
            </a:r>
          </a:p>
        </p:txBody>
      </p:sp>
      <p:pic>
        <p:nvPicPr>
          <p:cNvPr id="15" name="Picture Placeholder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E4DF07-3037-5447-A541-D5F6C3A313A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t="-20418" b="-20418"/>
          <a:stretch/>
        </p:blipFill>
        <p:spPr/>
      </p:pic>
    </p:spTree>
    <p:extLst>
      <p:ext uri="{BB962C8B-B14F-4D97-AF65-F5344CB8AC3E}">
        <p14:creationId xmlns:p14="http://schemas.microsoft.com/office/powerpoint/2010/main" val="3060693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FB843BD-F270-FF41-AB51-92DE6DDC36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43BC98-AAC9-5744-A7B8-B28918B289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2E1475-6ACE-084D-AFDA-B50CA85636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8E3FE-7D6A-304D-8FFA-7612AFEBC3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A552A9-6FEA-1845-9124-C6B79BB1E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56C560-02C8-5842-8ED1-4964F39DB0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810348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C0F1A8-B578-B942-8208-2BC61C676D8A}"/>
              </a:ext>
            </a:extLst>
          </p:cNvPr>
          <p:cNvSpPr/>
          <p:nvPr/>
        </p:nvSpPr>
        <p:spPr>
          <a:xfrm>
            <a:off x="0" y="0"/>
            <a:ext cx="4572000" cy="7416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2117E8-5707-4D4E-9208-0951032771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1E380-FA7C-E444-A1C4-A88E541C01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301C7F-BE5C-7A45-8781-8930FEBAE5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33770-504F-8C44-A395-D28C9DB3D4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DA7B41-BD9E-E042-B3D9-F055CA467F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64BF611-7870-F647-BEB5-524A7C7AAEC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2B8AC3-93B2-1B4A-9138-79F978E08FBD}"/>
              </a:ext>
            </a:extLst>
          </p:cNvPr>
          <p:cNvCxnSpPr>
            <a:cxnSpLocks/>
          </p:cNvCxnSpPr>
          <p:nvPr/>
        </p:nvCxnSpPr>
        <p:spPr>
          <a:xfrm>
            <a:off x="4661452" y="0"/>
            <a:ext cx="0" cy="370840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7FB898-579E-E449-B4B8-B5F1CD3BE0CF}"/>
              </a:ext>
            </a:extLst>
          </p:cNvPr>
          <p:cNvCxnSpPr>
            <a:cxnSpLocks/>
          </p:cNvCxnSpPr>
          <p:nvPr/>
        </p:nvCxnSpPr>
        <p:spPr>
          <a:xfrm>
            <a:off x="4661452" y="3708400"/>
            <a:ext cx="0" cy="2394226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103947-AFE3-C842-8BB2-CEC9FB2659EC}"/>
              </a:ext>
            </a:extLst>
          </p:cNvPr>
          <p:cNvCxnSpPr>
            <a:cxnSpLocks/>
          </p:cNvCxnSpPr>
          <p:nvPr/>
        </p:nvCxnSpPr>
        <p:spPr>
          <a:xfrm>
            <a:off x="4661452" y="6102626"/>
            <a:ext cx="0" cy="1314174"/>
          </a:xfrm>
          <a:prstGeom prst="lin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783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large white tub next to a window&#10;&#10;Description automatically generated">
            <a:extLst>
              <a:ext uri="{FF2B5EF4-FFF2-40B4-BE49-F238E27FC236}">
                <a16:creationId xmlns:a16="http://schemas.microsoft.com/office/drawing/2014/main" id="{EE6EE367-63DB-2F4A-814C-AF4DE8F67E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540" r="16540"/>
          <a:stretch>
            <a:fillRect/>
          </a:stretch>
        </p:blipFill>
        <p:spPr/>
      </p:pic>
      <p:pic>
        <p:nvPicPr>
          <p:cNvPr id="13" name="Picture Placeholder 12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26C808E2-89E8-474D-9AFB-E05D19D854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99" t="31297" r="-99" b="14806"/>
          <a:stretch/>
        </p:blipFill>
        <p:spPr>
          <a:xfrm>
            <a:off x="288131" y="3031066"/>
            <a:ext cx="8567738" cy="3081867"/>
          </a:xfrm>
        </p:spPr>
      </p:pic>
      <p:pic>
        <p:nvPicPr>
          <p:cNvPr id="19" name="Picture Placeholder 18" descr="A group of people in a garden&#10;&#10;Description automatically generated">
            <a:extLst>
              <a:ext uri="{FF2B5EF4-FFF2-40B4-BE49-F238E27FC236}">
                <a16:creationId xmlns:a16="http://schemas.microsoft.com/office/drawing/2014/main" id="{08F6D26E-8150-EF49-ACA4-B6EA9A3B95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6540" r="16540"/>
          <a:stretch>
            <a:fillRect/>
          </a:stretch>
        </p:blipFill>
        <p:spPr/>
      </p:pic>
      <p:pic>
        <p:nvPicPr>
          <p:cNvPr id="17" name="Picture Placeholder 16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80354377-3138-8E4C-8CEC-24AFA28E1F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6540" r="16540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4B0468-08E0-D144-A62F-6E15CFFFAB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Beautiful New Home in Nashville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668634-18B4-A148-B7B6-7BB68B9392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123 Twilight Ln. | Nashville, TN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2AAB3EB-5FB5-1E4E-9133-8EFF595644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Lindsay G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(111) 111-1111</a:t>
            </a:r>
          </a:p>
        </p:txBody>
      </p:sp>
    </p:spTree>
    <p:extLst>
      <p:ext uri="{BB962C8B-B14F-4D97-AF65-F5344CB8AC3E}">
        <p14:creationId xmlns:p14="http://schemas.microsoft.com/office/powerpoint/2010/main" val="2621216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FFC4F4-8A5A-BB41-9206-F3F744AFE2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85F788-B40D-CC45-A6F2-71A8E2528C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457EAE0-4662-9A4A-84CD-08BA5CA54F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C665069-7023-974B-9D3F-22C61F2AB4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EFEA0F-C52C-8D4A-A3E4-985A335F56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New Listing Address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0CABFC-0F08-BD45-9442-DA0FE3BBC9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A000D05-9B3A-8F41-9AF3-6410CA42D5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59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ff-page Connector 9">
            <a:extLst>
              <a:ext uri="{FF2B5EF4-FFF2-40B4-BE49-F238E27FC236}">
                <a16:creationId xmlns:a16="http://schemas.microsoft.com/office/drawing/2014/main" id="{BBF632A4-6B9D-7049-B2BE-55116CDE1959}"/>
              </a:ext>
            </a:extLst>
          </p:cNvPr>
          <p:cNvSpPr/>
          <p:nvPr/>
        </p:nvSpPr>
        <p:spPr>
          <a:xfrm>
            <a:off x="0" y="334130"/>
            <a:ext cx="9144000" cy="2638269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D997768-AEE7-1745-B792-31336AA461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A8287A-F01C-F040-A461-E4312F4066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39B0DF-9490-684C-9112-5AC1477790F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9E5B15F-F33C-F546-8EB2-8DB6C08A31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9" name="Off-page Connector 8">
            <a:extLst>
              <a:ext uri="{FF2B5EF4-FFF2-40B4-BE49-F238E27FC236}">
                <a16:creationId xmlns:a16="http://schemas.microsoft.com/office/drawing/2014/main" id="{5D07D3B6-7275-064C-955C-B07883CF62CB}"/>
              </a:ext>
            </a:extLst>
          </p:cNvPr>
          <p:cNvSpPr/>
          <p:nvPr/>
        </p:nvSpPr>
        <p:spPr>
          <a:xfrm>
            <a:off x="-8468" y="-50900"/>
            <a:ext cx="9152467" cy="2844901"/>
          </a:xfrm>
          <a:prstGeom prst="flowChartOffpage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24DD16-F973-1045-91E4-BF207C088E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C8500C-4D94-0A4E-9327-74E260BDFA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8A8AB-8506-6C48-9638-0AF7063606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09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"/>
          <p:cNvSpPr txBox="1"/>
          <p:nvPr/>
        </p:nvSpPr>
        <p:spPr>
          <a:xfrm>
            <a:off x="489680" y="230120"/>
            <a:ext cx="4030560" cy="74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25" tIns="73125" rIns="73125" bIns="73125" anchor="t" anchorCtr="0">
            <a:no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endParaRPr sz="1440">
              <a:solidFill>
                <a:srgbClr val="009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"/>
          <p:cNvSpPr txBox="1"/>
          <p:nvPr/>
        </p:nvSpPr>
        <p:spPr>
          <a:xfrm>
            <a:off x="974640" y="39486"/>
            <a:ext cx="7194720" cy="74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25" tIns="73125" rIns="73125" bIns="73125" anchor="t" anchorCtr="0">
            <a:no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en-US" sz="2240" b="1" dirty="0">
                <a:solidFill>
                  <a:srgbClr val="29254A"/>
                </a:solidFill>
                <a:latin typeface="Arial"/>
                <a:ea typeface="Arial"/>
                <a:cs typeface="Arial"/>
                <a:sym typeface="Arial"/>
              </a:rPr>
              <a:t>WHERE TO USE YOUR NEW LISTING TEMPLATE</a:t>
            </a:r>
            <a:endParaRPr sz="2240" b="1" dirty="0">
              <a:solidFill>
                <a:srgbClr val="2925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1852548" y="3495619"/>
            <a:ext cx="5438903" cy="74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25" tIns="73125" rIns="73125" bIns="73125" anchor="t" anchorCtr="0">
            <a:no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en-US" sz="2240" b="1" dirty="0">
                <a:solidFill>
                  <a:srgbClr val="29254A"/>
                </a:solidFill>
                <a:latin typeface="Arial"/>
                <a:ea typeface="Arial"/>
                <a:cs typeface="Arial"/>
                <a:sym typeface="Arial"/>
              </a:rPr>
              <a:t>ADDING AND REPLACING IMAGES </a:t>
            </a:r>
            <a:endParaRPr sz="2240" b="1" dirty="0">
              <a:solidFill>
                <a:srgbClr val="2925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"/>
          <p:cNvSpPr txBox="1"/>
          <p:nvPr/>
        </p:nvSpPr>
        <p:spPr>
          <a:xfrm>
            <a:off x="337430" y="6654760"/>
            <a:ext cx="4182809" cy="63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25" tIns="73125" rIns="73125" bIns="731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accent5"/>
                </a:solidFill>
                <a:ea typeface="Arial"/>
                <a:cs typeface="Arial"/>
                <a:sym typeface="Arial"/>
              </a:rPr>
              <a:t>To REPLACE an image </a:t>
            </a:r>
            <a:endParaRPr sz="1600" dirty="0"/>
          </a:p>
          <a:p>
            <a:pPr>
              <a:lnSpc>
                <a:spcPct val="150000"/>
              </a:lnSpc>
              <a:buClr>
                <a:schemeClr val="dk1"/>
              </a:buClr>
              <a:buSzPts val="1024"/>
            </a:pPr>
            <a:r>
              <a:rPr lang="en-US" sz="16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To avoid formatting issues, use the following steps </a:t>
            </a:r>
            <a:r>
              <a:rPr lang="en-US" sz="16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to replace an image: </a:t>
            </a:r>
          </a:p>
          <a:p>
            <a:pPr marL="285750" indent="-285750">
              <a:lnSpc>
                <a:spcPct val="150000"/>
              </a:lnSpc>
              <a:buClr>
                <a:schemeClr val="dk1"/>
              </a:buClr>
              <a:buSzPts val="1024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Select the image you want to replace</a:t>
            </a:r>
          </a:p>
          <a:p>
            <a:pPr marL="285750" indent="-285750">
              <a:lnSpc>
                <a:spcPct val="150000"/>
              </a:lnSpc>
              <a:buClr>
                <a:schemeClr val="dk1"/>
              </a:buClr>
              <a:buSzPts val="1024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Right click and </a:t>
            </a:r>
            <a:r>
              <a:rPr lang="en-US" sz="16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select CUT</a:t>
            </a:r>
          </a:p>
          <a:p>
            <a:pPr marL="285750" indent="-285750">
              <a:lnSpc>
                <a:spcPct val="150000"/>
              </a:lnSpc>
              <a:buClr>
                <a:schemeClr val="dk1"/>
              </a:buClr>
              <a:buSzPts val="1024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placeholder icon will reappear. </a:t>
            </a:r>
            <a:endParaRPr sz="16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299" y="693706"/>
            <a:ext cx="533670" cy="552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298" y="1425756"/>
            <a:ext cx="475034" cy="491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7431" y="2097153"/>
            <a:ext cx="562765" cy="58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3889" y="2859304"/>
            <a:ext cx="492443" cy="49244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"/>
          <p:cNvSpPr txBox="1"/>
          <p:nvPr/>
        </p:nvSpPr>
        <p:spPr>
          <a:xfrm>
            <a:off x="974641" y="716747"/>
            <a:ext cx="5940446" cy="780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57125" rIns="114281" bIns="57125" anchor="t" anchorCtr="0">
            <a:spAutoFit/>
          </a:bodyPr>
          <a:lstStyle/>
          <a:p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Facebook -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8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your personal feed as well as your real estate business page and real estate group pages</a:t>
            </a:r>
            <a:endParaRPr sz="2250"/>
          </a:p>
          <a:p>
            <a:endParaRPr sz="144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"/>
          <p:cNvSpPr txBox="1"/>
          <p:nvPr/>
        </p:nvSpPr>
        <p:spPr>
          <a:xfrm>
            <a:off x="895287" y="1502300"/>
            <a:ext cx="5940446" cy="58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57125" rIns="114281" bIns="57125" anchor="t" anchorCtr="0">
            <a:spAutoFit/>
          </a:bodyPr>
          <a:lstStyle/>
          <a:p>
            <a:pPr marL="111760"/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Instagram - </a:t>
            </a:r>
            <a:r>
              <a:rPr lang="en-US" sz="128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a post or an Instagram Stories highlight</a:t>
            </a:r>
            <a:endParaRPr sz="2250"/>
          </a:p>
          <a:p>
            <a:endParaRPr sz="144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"/>
          <p:cNvSpPr txBox="1"/>
          <p:nvPr/>
        </p:nvSpPr>
        <p:spPr>
          <a:xfrm>
            <a:off x="873970" y="2214383"/>
            <a:ext cx="5940446" cy="58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57125" rIns="114281" bIns="57125" anchor="t" anchorCtr="0">
            <a:spAutoFit/>
          </a:bodyPr>
          <a:lstStyle/>
          <a:p>
            <a:pPr marL="111760"/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Twitter -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8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tweet it out! And use relevant hashtags! </a:t>
            </a:r>
            <a:endParaRPr sz="2250"/>
          </a:p>
          <a:p>
            <a:endParaRPr sz="144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"/>
          <p:cNvSpPr txBox="1"/>
          <p:nvPr/>
        </p:nvSpPr>
        <p:spPr>
          <a:xfrm>
            <a:off x="895287" y="2921716"/>
            <a:ext cx="5940446" cy="58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57125" rIns="114281" bIns="57125" anchor="t" anchorCtr="0">
            <a:spAutoFit/>
          </a:bodyPr>
          <a:lstStyle/>
          <a:p>
            <a:pPr marL="111760"/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Email - </a:t>
            </a:r>
            <a:r>
              <a:rPr lang="en-US" sz="128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easily send your listing to your network and subscribers </a:t>
            </a:r>
            <a:endParaRPr sz="2250" dirty="0"/>
          </a:p>
          <a:p>
            <a:endParaRPr sz="144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10602" y="4774633"/>
            <a:ext cx="3207628" cy="293026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"/>
          <p:cNvSpPr txBox="1"/>
          <p:nvPr/>
        </p:nvSpPr>
        <p:spPr>
          <a:xfrm>
            <a:off x="337430" y="4235043"/>
            <a:ext cx="3709913" cy="2554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57125" rIns="114281" bIns="57125" anchor="t" anchorCtr="0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  <a:ea typeface="Arial"/>
                <a:cs typeface="Arial"/>
                <a:sym typeface="Arial"/>
              </a:rPr>
              <a:t>To ADD an image to an image placeholder </a:t>
            </a:r>
          </a:p>
          <a:p>
            <a:endParaRPr lang="en-US" sz="1600" b="1" dirty="0">
              <a:solidFill>
                <a:schemeClr val="accent5"/>
              </a:solidFill>
              <a:ea typeface="Arial"/>
              <a:cs typeface="Arial"/>
              <a:sym typeface="Arial"/>
            </a:endParaRPr>
          </a:p>
          <a:p>
            <a:r>
              <a:rPr lang="en-US" sz="16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Click the </a:t>
            </a:r>
            <a:r>
              <a:rPr lang="en-US" sz="16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image placeholder on the slide</a:t>
            </a:r>
            <a:endParaRPr sz="16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228600" indent="-228600">
              <a:lnSpc>
                <a:spcPct val="150000"/>
              </a:lnSpc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Click </a:t>
            </a:r>
            <a:r>
              <a:rPr lang="en-US" sz="16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picture icon</a:t>
            </a:r>
            <a:endParaRPr sz="16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228600" indent="-228600">
              <a:lnSpc>
                <a:spcPct val="150000"/>
              </a:lnSpc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Select the image you want to insert from your computer</a:t>
            </a:r>
            <a:endParaRPr sz="1600" dirty="0"/>
          </a:p>
          <a:p>
            <a:endParaRPr sz="22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"/>
          <p:cNvSpPr/>
          <p:nvPr/>
        </p:nvSpPr>
        <p:spPr>
          <a:xfrm>
            <a:off x="5847136" y="5274627"/>
            <a:ext cx="532535" cy="532535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14281" tIns="57125" rIns="114281" bIns="57125" anchor="ctr" anchorCtr="0">
            <a:noAutofit/>
          </a:bodyPr>
          <a:lstStyle/>
          <a:p>
            <a:pPr algn="ctr"/>
            <a:endParaRPr sz="22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" name="Google Shape;146;p2"/>
          <p:cNvCxnSpPr>
            <a:cxnSpLocks/>
          </p:cNvCxnSpPr>
          <p:nvPr/>
        </p:nvCxnSpPr>
        <p:spPr>
          <a:xfrm>
            <a:off x="2893102" y="5426439"/>
            <a:ext cx="2818150" cy="114455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015319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"/>
          <p:cNvSpPr txBox="1"/>
          <p:nvPr/>
        </p:nvSpPr>
        <p:spPr>
          <a:xfrm>
            <a:off x="489680" y="230120"/>
            <a:ext cx="4030560" cy="74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25" tIns="73125" rIns="73125" bIns="73125" anchor="t" anchorCtr="0">
            <a:no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endParaRPr sz="1440">
              <a:solidFill>
                <a:srgbClr val="009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"/>
          <p:cNvSpPr txBox="1"/>
          <p:nvPr/>
        </p:nvSpPr>
        <p:spPr>
          <a:xfrm>
            <a:off x="1079174" y="382879"/>
            <a:ext cx="6985653" cy="74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25" tIns="73125" rIns="73125" bIns="73125" anchor="t" anchorCtr="0">
            <a:no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en-US" sz="2240" b="1" dirty="0">
                <a:solidFill>
                  <a:srgbClr val="29254A"/>
                </a:solidFill>
                <a:latin typeface="Arial"/>
                <a:ea typeface="Arial"/>
                <a:cs typeface="Arial"/>
                <a:sym typeface="Arial"/>
              </a:rPr>
              <a:t>SAVING YOUR TEMPLATE</a:t>
            </a:r>
            <a:endParaRPr sz="2240" b="1" dirty="0">
              <a:solidFill>
                <a:srgbClr val="2925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"/>
          <p:cNvSpPr txBox="1"/>
          <p:nvPr/>
        </p:nvSpPr>
        <p:spPr>
          <a:xfrm>
            <a:off x="489680" y="1128319"/>
            <a:ext cx="6958568" cy="44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25" tIns="73125" rIns="73125" bIns="731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44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How to save your template as an image:</a:t>
            </a:r>
            <a:endParaRPr sz="2250"/>
          </a:p>
          <a:p>
            <a:r>
              <a:rPr lang="en-US" sz="128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page is it’s own separate listing flyer </a:t>
            </a:r>
            <a:endParaRPr sz="2250"/>
          </a:p>
          <a:p>
            <a:endParaRPr sz="128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4320" indent="-274320">
              <a:buClr>
                <a:schemeClr val="dk1"/>
              </a:buClr>
              <a:buSzPts val="1024"/>
              <a:buFont typeface="Arial"/>
              <a:buAutoNum type="arabicPeriod"/>
            </a:pPr>
            <a:r>
              <a:rPr lang="en-US" sz="128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 </a:t>
            </a:r>
            <a:r>
              <a:rPr lang="en-US" sz="128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FILE </a:t>
            </a:r>
            <a:r>
              <a:rPr lang="en-US" sz="128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128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SAVE AS</a:t>
            </a:r>
            <a:endParaRPr sz="2250"/>
          </a:p>
          <a:p>
            <a:pPr marL="274320" indent="-274320">
              <a:buClr>
                <a:schemeClr val="dk1"/>
              </a:buClr>
              <a:buSzPts val="1024"/>
              <a:buFont typeface="Arial"/>
              <a:buAutoNum type="arabicPeriod"/>
            </a:pPr>
            <a:r>
              <a:rPr lang="en-US" sz="128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Rename your listing flyer (Name, listing address, etc.)</a:t>
            </a:r>
            <a:endParaRPr sz="2250"/>
          </a:p>
          <a:p>
            <a:pPr marL="274320" indent="-274320">
              <a:buClr>
                <a:schemeClr val="dk1"/>
              </a:buClr>
              <a:buSzPts val="1024"/>
              <a:buFont typeface="Arial"/>
              <a:buAutoNum type="arabicPeriod"/>
            </a:pPr>
            <a:r>
              <a:rPr lang="en-US" sz="128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 an image file to save the flyer under like </a:t>
            </a:r>
            <a:r>
              <a:rPr lang="en-US" sz="128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.jpg </a:t>
            </a:r>
            <a:r>
              <a:rPr lang="en-US" sz="128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 </a:t>
            </a:r>
            <a:r>
              <a:rPr lang="en-US" sz="128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.png</a:t>
            </a:r>
            <a:endParaRPr sz="128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4320" indent="-274320">
              <a:buClr>
                <a:schemeClr val="dk1"/>
              </a:buClr>
              <a:buSzPts val="1024"/>
              <a:buFont typeface="Arial"/>
              <a:buAutoNum type="arabicPeriod"/>
            </a:pPr>
            <a:r>
              <a:rPr lang="en-US" sz="128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Click </a:t>
            </a:r>
            <a:r>
              <a:rPr lang="en-US" sz="128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SAVE </a:t>
            </a:r>
            <a:endParaRPr sz="2250"/>
          </a:p>
          <a:p>
            <a:pPr marL="274320" indent="-274320">
              <a:buClr>
                <a:schemeClr val="dk1"/>
              </a:buClr>
              <a:buSzPts val="1024"/>
              <a:buFont typeface="Arial"/>
              <a:buAutoNum type="arabicPeriod"/>
            </a:pPr>
            <a:r>
              <a:rPr lang="en-US" sz="128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prompted, select </a:t>
            </a:r>
            <a:r>
              <a:rPr lang="en-US" sz="128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JUST THIS SLIDE</a:t>
            </a:r>
            <a:endParaRPr sz="2250"/>
          </a:p>
          <a:p>
            <a:endParaRPr sz="128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endParaRPr sz="12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indent="-147320">
              <a:lnSpc>
                <a:spcPct val="150000"/>
              </a:lnSpc>
              <a:buClr>
                <a:schemeClr val="dk1"/>
              </a:buClr>
              <a:buSzPts val="1024"/>
            </a:pPr>
            <a:endParaRPr sz="12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endParaRPr sz="12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endParaRPr sz="12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endParaRPr sz="12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endParaRPr sz="12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endParaRPr sz="12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endParaRPr sz="12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endParaRPr sz="12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indent="-147320">
              <a:lnSpc>
                <a:spcPct val="150000"/>
              </a:lnSpc>
              <a:buClr>
                <a:schemeClr val="dk1"/>
              </a:buClr>
              <a:buSzPts val="1024"/>
            </a:pPr>
            <a:endParaRPr sz="128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44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0240" y="3150069"/>
            <a:ext cx="3970888" cy="4093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7216" y="3150069"/>
            <a:ext cx="3749564" cy="5212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4260" y="7550796"/>
            <a:ext cx="3246573" cy="9297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" name="Google Shape;158;p3"/>
          <p:cNvCxnSpPr/>
          <p:nvPr/>
        </p:nvCxnSpPr>
        <p:spPr>
          <a:xfrm rot="10800000">
            <a:off x="7388383" y="3489710"/>
            <a:ext cx="1399404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9" name="Google Shape;159;p3"/>
          <p:cNvCxnSpPr/>
          <p:nvPr/>
        </p:nvCxnSpPr>
        <p:spPr>
          <a:xfrm>
            <a:off x="7388380" y="3922901"/>
            <a:ext cx="0" cy="201959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60" name="Google Shape;160;p3"/>
          <p:cNvSpPr/>
          <p:nvPr/>
        </p:nvSpPr>
        <p:spPr>
          <a:xfrm>
            <a:off x="7160625" y="4572001"/>
            <a:ext cx="455510" cy="73863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3125" tIns="36563" rIns="73125" bIns="36563" anchor="t" anchorCtr="0">
            <a:spAutoFit/>
          </a:bodyPr>
          <a:lstStyle/>
          <a:p>
            <a:pPr algn="ctr"/>
            <a:r>
              <a:rPr lang="en-US" sz="432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250"/>
          </a:p>
        </p:txBody>
      </p:sp>
      <p:cxnSp>
        <p:nvCxnSpPr>
          <p:cNvPr id="161" name="Google Shape;161;p3"/>
          <p:cNvCxnSpPr/>
          <p:nvPr/>
        </p:nvCxnSpPr>
        <p:spPr>
          <a:xfrm rot="10800000">
            <a:off x="8217638" y="3877946"/>
            <a:ext cx="501245" cy="1319106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2" name="Google Shape;162;p3"/>
          <p:cNvSpPr/>
          <p:nvPr/>
        </p:nvSpPr>
        <p:spPr>
          <a:xfrm>
            <a:off x="8560031" y="3151150"/>
            <a:ext cx="455510" cy="73863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3125" tIns="36563" rIns="73125" bIns="36563" anchor="t" anchorCtr="0">
            <a:spAutoFit/>
          </a:bodyPr>
          <a:lstStyle/>
          <a:p>
            <a:pPr algn="ctr"/>
            <a:r>
              <a:rPr lang="en-US" sz="432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250"/>
          </a:p>
        </p:txBody>
      </p:sp>
      <p:sp>
        <p:nvSpPr>
          <p:cNvPr id="163" name="Google Shape;163;p3"/>
          <p:cNvSpPr/>
          <p:nvPr/>
        </p:nvSpPr>
        <p:spPr>
          <a:xfrm>
            <a:off x="8560031" y="4827721"/>
            <a:ext cx="455510" cy="73863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3125" tIns="36563" rIns="73125" bIns="36563" anchor="t" anchorCtr="0">
            <a:spAutoFit/>
          </a:bodyPr>
          <a:lstStyle/>
          <a:p>
            <a:pPr algn="ctr"/>
            <a:r>
              <a:rPr lang="en-US" sz="432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250"/>
          </a:p>
        </p:txBody>
      </p:sp>
      <p:cxnSp>
        <p:nvCxnSpPr>
          <p:cNvPr id="164" name="Google Shape;164;p3"/>
          <p:cNvCxnSpPr/>
          <p:nvPr/>
        </p:nvCxnSpPr>
        <p:spPr>
          <a:xfrm rot="10800000">
            <a:off x="1271238" y="5396460"/>
            <a:ext cx="846969" cy="1019566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5" name="Google Shape;165;p3"/>
          <p:cNvSpPr/>
          <p:nvPr/>
        </p:nvSpPr>
        <p:spPr>
          <a:xfrm>
            <a:off x="1950113" y="5942492"/>
            <a:ext cx="428259" cy="73863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3125" tIns="36563" rIns="73125" bIns="36563" anchor="t" anchorCtr="0">
            <a:spAutoFit/>
          </a:bodyPr>
          <a:lstStyle/>
          <a:p>
            <a:pPr algn="ctr"/>
            <a:r>
              <a:rPr lang="en-US" sz="432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250"/>
          </a:p>
        </p:txBody>
      </p:sp>
      <p:cxnSp>
        <p:nvCxnSpPr>
          <p:cNvPr id="166" name="Google Shape;166;p3"/>
          <p:cNvCxnSpPr/>
          <p:nvPr/>
        </p:nvCxnSpPr>
        <p:spPr>
          <a:xfrm>
            <a:off x="8734043" y="7943944"/>
            <a:ext cx="0" cy="1014179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7" name="Google Shape;167;p3"/>
          <p:cNvCxnSpPr/>
          <p:nvPr/>
        </p:nvCxnSpPr>
        <p:spPr>
          <a:xfrm rot="10800000">
            <a:off x="6369145" y="8396681"/>
            <a:ext cx="0" cy="56144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8" name="Google Shape;168;p3"/>
          <p:cNvSpPr/>
          <p:nvPr/>
        </p:nvSpPr>
        <p:spPr>
          <a:xfrm>
            <a:off x="8508315" y="7679516"/>
            <a:ext cx="455510" cy="73863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3125" tIns="36563" rIns="73125" bIns="36563" anchor="t" anchorCtr="0">
            <a:spAutoFit/>
          </a:bodyPr>
          <a:lstStyle/>
          <a:p>
            <a:pPr algn="ctr"/>
            <a:r>
              <a:rPr lang="en-US" sz="432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2250"/>
          </a:p>
        </p:txBody>
      </p:sp>
      <p:cxnSp>
        <p:nvCxnSpPr>
          <p:cNvPr id="169" name="Google Shape;169;p3"/>
          <p:cNvCxnSpPr/>
          <p:nvPr/>
        </p:nvCxnSpPr>
        <p:spPr>
          <a:xfrm>
            <a:off x="6369145" y="8958121"/>
            <a:ext cx="2372305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532892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/>
          <p:nvPr/>
        </p:nvSpPr>
        <p:spPr>
          <a:xfrm>
            <a:off x="489680" y="230120"/>
            <a:ext cx="4030560" cy="74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25" tIns="73125" rIns="73125" bIns="73125" anchor="t" anchorCtr="0">
            <a:no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endParaRPr sz="1440">
              <a:solidFill>
                <a:srgbClr val="009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"/>
          <p:cNvSpPr txBox="1"/>
          <p:nvPr/>
        </p:nvSpPr>
        <p:spPr>
          <a:xfrm>
            <a:off x="489681" y="3991227"/>
            <a:ext cx="7465219" cy="355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25" tIns="73125" rIns="73125" bIns="73125" anchor="t" anchorCtr="0">
            <a:noAutofit/>
          </a:bodyPr>
          <a:lstStyle/>
          <a:p>
            <a:pPr>
              <a:spcBef>
                <a:spcPts val="800"/>
              </a:spcBef>
            </a:pPr>
            <a:r>
              <a:rPr lang="en-US" sz="22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Enjoy this template packet and let me know if I can help! </a:t>
            </a:r>
            <a:endParaRPr sz="2250" dirty="0"/>
          </a:p>
          <a:p>
            <a:pPr>
              <a:spcBef>
                <a:spcPts val="1600"/>
              </a:spcBef>
            </a:pPr>
            <a:endParaRPr sz="2000" dirty="0">
              <a:solidFill>
                <a:srgbClr val="0097A7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1600"/>
              </a:spcBef>
            </a:pPr>
            <a:endParaRPr sz="2000" dirty="0">
              <a:solidFill>
                <a:srgbClr val="0097A7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1600"/>
              </a:spcBef>
            </a:pPr>
            <a:endParaRPr sz="2000" dirty="0">
              <a:solidFill>
                <a:srgbClr val="0097A7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1600"/>
              </a:spcBef>
            </a:pPr>
            <a:endParaRPr sz="2000" dirty="0">
              <a:solidFill>
                <a:srgbClr val="0097A7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1600"/>
              </a:spcBef>
            </a:pPr>
            <a:r>
              <a:rPr lang="en-US" sz="2000" dirty="0">
                <a:solidFill>
                  <a:srgbClr val="29254A"/>
                </a:solidFill>
                <a:latin typeface="Arial"/>
                <a:ea typeface="Arial"/>
                <a:cs typeface="Arial"/>
                <a:sym typeface="Arial"/>
              </a:rPr>
              <a:t>Lindsay Davis</a:t>
            </a:r>
            <a:br>
              <a:rPr lang="en-US" sz="2250" dirty="0">
                <a:solidFill>
                  <a:srgbClr val="29254A"/>
                </a:solidFill>
                <a:sym typeface="Arial"/>
              </a:rPr>
            </a:br>
            <a:r>
              <a:rPr lang="en-US" sz="2000" dirty="0">
                <a:solidFill>
                  <a:srgbClr val="29254A"/>
                </a:solidFill>
                <a:latin typeface="Arial"/>
                <a:ea typeface="Arial"/>
                <a:cs typeface="Arial"/>
                <a:sym typeface="Arial"/>
              </a:rPr>
              <a:t>Marketing Coordinator</a:t>
            </a:r>
            <a:br>
              <a:rPr lang="en-US" sz="2250" dirty="0">
                <a:solidFill>
                  <a:srgbClr val="29254A"/>
                </a:solidFill>
                <a:sym typeface="Arial"/>
              </a:rPr>
            </a:br>
            <a:r>
              <a:rPr lang="en-US" sz="2000" dirty="0" err="1">
                <a:solidFill>
                  <a:srgbClr val="29254A"/>
                </a:solidFill>
                <a:latin typeface="Arial"/>
                <a:ea typeface="Arial"/>
                <a:cs typeface="Arial"/>
                <a:sym typeface="Arial"/>
              </a:rPr>
              <a:t>Lindsay.davis@virtuance.com</a:t>
            </a:r>
            <a:endParaRPr sz="2000" dirty="0">
              <a:solidFill>
                <a:srgbClr val="2925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indent="-133033">
              <a:spcBef>
                <a:spcPts val="1600"/>
              </a:spcBef>
              <a:buClr>
                <a:schemeClr val="dk1"/>
              </a:buClr>
              <a:buSzPts val="1024"/>
            </a:pPr>
            <a:endParaRPr sz="1280" b="1" i="1" dirty="0">
              <a:solidFill>
                <a:srgbClr val="2925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indent="-133033">
              <a:spcBef>
                <a:spcPts val="1600"/>
              </a:spcBef>
              <a:spcAft>
                <a:spcPts val="800"/>
              </a:spcAft>
              <a:buClr>
                <a:schemeClr val="dk1"/>
              </a:buClr>
              <a:buSzPts val="1024"/>
            </a:pPr>
            <a:endParaRPr sz="1280" b="1" i="1" dirty="0">
              <a:solidFill>
                <a:srgbClr val="009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"/>
          <p:cNvSpPr txBox="1"/>
          <p:nvPr/>
        </p:nvSpPr>
        <p:spPr>
          <a:xfrm>
            <a:off x="1079173" y="284548"/>
            <a:ext cx="6985653" cy="74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25" tIns="73125" rIns="73125" bIns="73125" anchor="t" anchorCtr="0">
            <a:no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en-US" sz="2240" b="1" dirty="0">
                <a:solidFill>
                  <a:srgbClr val="29254A"/>
                </a:solidFill>
                <a:latin typeface="Arial"/>
                <a:ea typeface="Arial"/>
                <a:cs typeface="Arial"/>
                <a:sym typeface="Arial"/>
              </a:rPr>
              <a:t>ADDITIONAL RESOURCES FOR </a:t>
            </a:r>
            <a:br>
              <a:rPr lang="en-US" sz="2240" b="1" dirty="0">
                <a:solidFill>
                  <a:srgbClr val="29254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240" b="1" dirty="0">
                <a:solidFill>
                  <a:srgbClr val="29254A"/>
                </a:solidFill>
                <a:latin typeface="Arial"/>
                <a:ea typeface="Arial"/>
                <a:cs typeface="Arial"/>
                <a:sym typeface="Arial"/>
              </a:rPr>
              <a:t>MICROSOFT POWERPOINT HELP</a:t>
            </a:r>
            <a:endParaRPr sz="2240" b="1" dirty="0">
              <a:solidFill>
                <a:srgbClr val="2925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"/>
          <p:cNvSpPr txBox="1"/>
          <p:nvPr/>
        </p:nvSpPr>
        <p:spPr>
          <a:xfrm>
            <a:off x="599607" y="2206551"/>
            <a:ext cx="7465219" cy="706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57125" rIns="114281" bIns="57125" anchor="t" anchorCtr="0">
            <a:spAutoFit/>
          </a:bodyPr>
          <a:lstStyle/>
          <a:p>
            <a:pPr marL="228600" indent="-228600">
              <a:buClr>
                <a:srgbClr val="0070C0"/>
              </a:buClr>
              <a:buSzPts val="1024"/>
              <a:buFont typeface="Arial"/>
              <a:buChar char="•"/>
            </a:pPr>
            <a:r>
              <a:rPr lang="en-US" sz="1280" b="1" u="sng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How to learn PowerPoint quickly (complete beginner’s guide)</a:t>
            </a:r>
            <a:endParaRPr sz="2250"/>
          </a:p>
          <a:p>
            <a:r>
              <a:rPr lang="en-US" sz="1280" b="1" u="sng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br>
              <a:rPr lang="en-US" sz="144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28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"/>
          <p:cNvSpPr txBox="1"/>
          <p:nvPr/>
        </p:nvSpPr>
        <p:spPr>
          <a:xfrm>
            <a:off x="599608" y="1706120"/>
            <a:ext cx="3364704" cy="780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57125" rIns="114281" bIns="57125" anchor="t" anchorCtr="0">
            <a:spAutoFit/>
          </a:bodyPr>
          <a:lstStyle/>
          <a:p>
            <a:r>
              <a:rPr lang="en-US" sz="144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HOLD DOWN CTRL TO FOLLOW THE LINKS</a:t>
            </a:r>
            <a:endParaRPr sz="2250"/>
          </a:p>
          <a:p>
            <a:endParaRPr sz="144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"/>
          <p:cNvSpPr txBox="1"/>
          <p:nvPr/>
        </p:nvSpPr>
        <p:spPr>
          <a:xfrm>
            <a:off x="599607" y="2678105"/>
            <a:ext cx="7465219" cy="706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57125" rIns="114281" bIns="57125" anchor="t" anchorCtr="0">
            <a:spAutoFit/>
          </a:bodyPr>
          <a:lstStyle/>
          <a:p>
            <a:pPr marL="228600" indent="-228600">
              <a:buClr>
                <a:srgbClr val="0070C0"/>
              </a:buClr>
              <a:buSzPts val="1024"/>
              <a:buFont typeface="Arial"/>
              <a:buChar char="•"/>
            </a:pPr>
            <a:r>
              <a:rPr lang="en-US" sz="1280" b="1" u="sng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Beginner’s guide to PowerPoint – 2017 Tutorial (YouTube)</a:t>
            </a:r>
            <a:endParaRPr sz="1280" b="1" u="sng">
              <a:solidFill>
                <a:srgbClr val="0070C0"/>
              </a:solidFill>
              <a:latin typeface="Arial"/>
              <a:ea typeface="Arial"/>
              <a:cs typeface="Arial"/>
              <a:sym typeface="Arial"/>
              <a:hlinkClick r:id="rId3"/>
            </a:endParaRPr>
          </a:p>
          <a:p>
            <a:r>
              <a:rPr lang="en-US" sz="1280" b="1" u="sng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br>
              <a:rPr lang="en-US" sz="144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28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2748" y="4971638"/>
            <a:ext cx="1428579" cy="1428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693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house with bushes in front of a brick building&#10;&#10;Description automatically generated">
            <a:extLst>
              <a:ext uri="{FF2B5EF4-FFF2-40B4-BE49-F238E27FC236}">
                <a16:creationId xmlns:a16="http://schemas.microsoft.com/office/drawing/2014/main" id="{41A6006C-86C0-454C-B5AF-D4EBA87C9C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9323" b="19323"/>
          <a:stretch>
            <a:fillRect/>
          </a:stretch>
        </p:blipFill>
        <p:spPr/>
      </p:pic>
      <p:pic>
        <p:nvPicPr>
          <p:cNvPr id="12" name="Picture Placeholder 11" descr="A fireplace in a living room filled with furniture and a fire place&#10;&#10;Description automatically generated">
            <a:extLst>
              <a:ext uri="{FF2B5EF4-FFF2-40B4-BE49-F238E27FC236}">
                <a16:creationId xmlns:a16="http://schemas.microsoft.com/office/drawing/2014/main" id="{FF1E7493-6A81-C04E-95E1-88CB3CEF019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976" b="1976"/>
          <a:stretch>
            <a:fillRect/>
          </a:stretch>
        </p:blipFill>
        <p:spPr/>
      </p:pic>
      <p:pic>
        <p:nvPicPr>
          <p:cNvPr id="14" name="Picture Placeholder 13" descr="A bedroom with a bed and desk in a room&#10;&#10;Description automatically generated">
            <a:extLst>
              <a:ext uri="{FF2B5EF4-FFF2-40B4-BE49-F238E27FC236}">
                <a16:creationId xmlns:a16="http://schemas.microsoft.com/office/drawing/2014/main" id="{04A697A6-756C-124D-AB41-C7250E92E4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7623" b="7623"/>
          <a:stretch>
            <a:fillRect/>
          </a:stretch>
        </p:blipFill>
        <p:spPr/>
      </p:pic>
      <p:pic>
        <p:nvPicPr>
          <p:cNvPr id="16" name="Picture Placeholder 15" descr="A dining room table in front of a window&#10;&#10;Description automatically generated">
            <a:extLst>
              <a:ext uri="{FF2B5EF4-FFF2-40B4-BE49-F238E27FC236}">
                <a16:creationId xmlns:a16="http://schemas.microsoft.com/office/drawing/2014/main" id="{EA6CF73A-FCFA-C44F-A089-992FCB943F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1511" b="1511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96F780-2F13-AF4E-B6AA-799146A2F5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73777" y="525465"/>
            <a:ext cx="6823724" cy="873125"/>
          </a:xfrm>
        </p:spPr>
        <p:txBody>
          <a:bodyPr/>
          <a:lstStyle/>
          <a:p>
            <a:r>
              <a:rPr lang="en-US" sz="3600" dirty="0"/>
              <a:t>Log Cabin </a:t>
            </a:r>
            <a:br>
              <a:rPr lang="en-US" sz="3600" dirty="0"/>
            </a:br>
            <a:r>
              <a:rPr lang="en-US" sz="3600" dirty="0"/>
              <a:t>in Silverthorne, Colorado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A4BAC0-526A-1F43-8399-EEC1F57BF9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123 Elk Grove</a:t>
            </a:r>
            <a:br>
              <a:rPr lang="en-US" dirty="0"/>
            </a:br>
            <a:r>
              <a:rPr lang="en-US" dirty="0"/>
              <a:t>Silverthorne, CO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7B10B5-E5E6-AC49-AADE-8F6E794B75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Lindsay G</a:t>
            </a:r>
            <a:br>
              <a:rPr lang="en-US" dirty="0"/>
            </a:br>
            <a:r>
              <a:rPr lang="en-US" dirty="0"/>
              <a:t>(333) 333-3333</a:t>
            </a:r>
          </a:p>
        </p:txBody>
      </p:sp>
    </p:spTree>
    <p:extLst>
      <p:ext uri="{BB962C8B-B14F-4D97-AF65-F5344CB8AC3E}">
        <p14:creationId xmlns:p14="http://schemas.microsoft.com/office/powerpoint/2010/main" val="4271502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71E37D-252A-7643-B493-2B522B1703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D0FA642-A000-6248-B33F-C5DA991A79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CEB1218-19BB-D34B-B1FA-98B033C0EA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F116ED-F9DB-5F41-9B35-B1D6FA38D3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13C5B3-E0BD-A045-81DE-4C046A846D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D75C8D7-043C-8749-98E0-41B183C219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AAB3D86-C451-9C42-8019-F74B02D3E4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820125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4CAFA7-CABC-EE4D-B94F-54ADA63449D5}"/>
              </a:ext>
            </a:extLst>
          </p:cNvPr>
          <p:cNvSpPr/>
          <p:nvPr/>
        </p:nvSpPr>
        <p:spPr>
          <a:xfrm>
            <a:off x="0" y="7717271"/>
            <a:ext cx="9144000" cy="14267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DD44D4-DEDB-CD4F-860C-557A4A0F6137}"/>
              </a:ext>
            </a:extLst>
          </p:cNvPr>
          <p:cNvSpPr/>
          <p:nvPr/>
        </p:nvSpPr>
        <p:spPr>
          <a:xfrm>
            <a:off x="0" y="0"/>
            <a:ext cx="9144000" cy="1842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1826962-955C-5342-92D9-AF62AA6475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4A16E-7A80-CE4E-A714-6370912FEA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3BE4778-3CCF-634E-93C9-12DA04888C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D6C7F32-71E8-3D4C-A714-EFB5C4319C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57CD90-7615-5042-A138-77701F6376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Description of House in City 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A22AC0-07FD-7647-B858-143A791B5C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3A520C-4A6E-A04E-863E-FAF4F52CA8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E37CCE-F8AB-B34F-BF12-C3CB336AFD8A}"/>
              </a:ext>
            </a:extLst>
          </p:cNvPr>
          <p:cNvCxnSpPr/>
          <p:nvPr/>
        </p:nvCxnSpPr>
        <p:spPr>
          <a:xfrm>
            <a:off x="0" y="8811491"/>
            <a:ext cx="9144000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30C36E-E2C3-0F4F-A9C9-8AC117B91DBC}"/>
              </a:ext>
            </a:extLst>
          </p:cNvPr>
          <p:cNvCxnSpPr/>
          <p:nvPr/>
        </p:nvCxnSpPr>
        <p:spPr>
          <a:xfrm>
            <a:off x="0" y="8936182"/>
            <a:ext cx="9144000" cy="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8C3A26-E1E5-DC4E-9D64-78CED2BADBB9}"/>
              </a:ext>
            </a:extLst>
          </p:cNvPr>
          <p:cNvCxnSpPr/>
          <p:nvPr/>
        </p:nvCxnSpPr>
        <p:spPr>
          <a:xfrm>
            <a:off x="0" y="9060874"/>
            <a:ext cx="9144000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AABC7ED2-E056-534E-B92F-5AD260612C81}"/>
              </a:ext>
            </a:extLst>
          </p:cNvPr>
          <p:cNvSpPr/>
          <p:nvPr/>
        </p:nvSpPr>
        <p:spPr>
          <a:xfrm>
            <a:off x="4024650" y="7800112"/>
            <a:ext cx="1177637" cy="117763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2ED582-D4EC-904D-96E8-C8B2BD801577}"/>
              </a:ext>
            </a:extLst>
          </p:cNvPr>
          <p:cNvSpPr txBox="1"/>
          <p:nvPr/>
        </p:nvSpPr>
        <p:spPr>
          <a:xfrm rot="20598475">
            <a:off x="4010891" y="8058958"/>
            <a:ext cx="11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ucida Handwriting" panose="03010101010101010101" pitchFamily="66" charset="77"/>
              </a:rPr>
              <a:t>Just Listed!</a:t>
            </a:r>
          </a:p>
        </p:txBody>
      </p:sp>
    </p:spTree>
    <p:extLst>
      <p:ext uri="{BB962C8B-B14F-4D97-AF65-F5344CB8AC3E}">
        <p14:creationId xmlns:p14="http://schemas.microsoft.com/office/powerpoint/2010/main" val="988421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FC989070-FC2D-B646-9F40-1F5B18C1B5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4527" t="-812" r="39337" b="812"/>
          <a:stretch/>
        </p:blipFill>
        <p:spPr>
          <a:xfrm>
            <a:off x="0" y="-110836"/>
            <a:ext cx="5307014" cy="7037749"/>
          </a:xfrm>
        </p:spPr>
      </p:pic>
      <p:pic>
        <p:nvPicPr>
          <p:cNvPr id="11" name="Picture Placeholder 10" descr="A picture containing indoor, floor, kitchen, table&#10;&#10;Description automatically generated">
            <a:extLst>
              <a:ext uri="{FF2B5EF4-FFF2-40B4-BE49-F238E27FC236}">
                <a16:creationId xmlns:a16="http://schemas.microsoft.com/office/drawing/2014/main" id="{07D16A99-A2D5-A640-A5FA-044F061F2EA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3661" r="13661"/>
          <a:stretch>
            <a:fillRect/>
          </a:stretch>
        </p:blipFill>
        <p:spPr/>
      </p:pic>
      <p:pic>
        <p:nvPicPr>
          <p:cNvPr id="13" name="Picture Placeholder 12" descr="A dining room table&#10;&#10;Description automatically generated">
            <a:extLst>
              <a:ext uri="{FF2B5EF4-FFF2-40B4-BE49-F238E27FC236}">
                <a16:creationId xmlns:a16="http://schemas.microsoft.com/office/drawing/2014/main" id="{56C7EADB-11E9-EE41-A9C0-B48460602A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3661" r="13661"/>
          <a:stretch>
            <a:fillRect/>
          </a:stretch>
        </p:blipFill>
        <p:spPr>
          <a:xfrm>
            <a:off x="5458980" y="3547125"/>
            <a:ext cx="3685020" cy="33797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91CC7F-8BEF-9C4E-BA75-BDF4EAFC97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MID-CENTURY MODERN</a:t>
            </a:r>
            <a:br>
              <a:rPr lang="en-US" dirty="0"/>
            </a:br>
            <a:r>
              <a:rPr lang="en-US" dirty="0"/>
              <a:t>IN BOULDER, COLORADO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E6D456-48C8-D845-88A4-DAF7CFA7E6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1234 Flat Iron Ave., Boulder, Colorado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C098FA-E37E-7E4A-96D8-28FD2FEEDA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6404" y="7440613"/>
            <a:ext cx="2439514" cy="1013611"/>
          </a:xfrm>
        </p:spPr>
        <p:txBody>
          <a:bodyPr/>
          <a:lstStyle/>
          <a:p>
            <a:r>
              <a:rPr lang="en-US" dirty="0"/>
              <a:t>Lindsay G | (111) 123-4567</a:t>
            </a:r>
          </a:p>
          <a:p>
            <a:r>
              <a:rPr lang="en-US" dirty="0"/>
              <a:t>My Agency Name</a:t>
            </a:r>
          </a:p>
          <a:p>
            <a:r>
              <a:rPr lang="en-US" dirty="0" err="1"/>
              <a:t>www.mylistings.com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46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C5F32E1-99EC-6840-9B33-295937940E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33B10-7E74-6F47-A17E-A5859C37D13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58C45C-0659-4943-A4D2-DC10AEFF05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2D7192-69DE-EF46-8323-726C33785B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80FD2A-77A2-BE44-A4A3-A867931023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CFC410-80C9-3F47-892B-98E1675448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928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83040"/>
      </a:accent1>
      <a:accent2>
        <a:srgbClr val="8C6961"/>
      </a:accent2>
      <a:accent3>
        <a:srgbClr val="BF9788"/>
      </a:accent3>
      <a:accent4>
        <a:srgbClr val="D9B5A0"/>
      </a:accent4>
      <a:accent5>
        <a:srgbClr val="081826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2533</TotalTime>
  <Words>493</Words>
  <Application>Microsoft Macintosh PowerPoint</Application>
  <PresentationFormat>Custom</PresentationFormat>
  <Paragraphs>78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Lucida Handwriting</vt:lpstr>
      <vt:lpstr>Lucida Sans Unicode</vt:lpstr>
      <vt:lpstr>Office Theme</vt:lpstr>
      <vt:lpstr>1_Custom Design</vt:lpstr>
      <vt:lpstr>Custom Design</vt:lpstr>
      <vt:lpstr>2_Custom Design</vt:lpstr>
      <vt:lpstr>3_Custom Design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Davis</dc:creator>
  <cp:lastModifiedBy>Mike Yates</cp:lastModifiedBy>
  <cp:revision>7</cp:revision>
  <dcterms:created xsi:type="dcterms:W3CDTF">2020-02-10T23:37:11Z</dcterms:created>
  <dcterms:modified xsi:type="dcterms:W3CDTF">2020-02-12T18:16:40Z</dcterms:modified>
</cp:coreProperties>
</file>